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5"/>
  </p:notesMasterIdLst>
  <p:handoutMasterIdLst>
    <p:handoutMasterId r:id="rId16"/>
  </p:handoutMasterIdLst>
  <p:sldIdLst>
    <p:sldId id="388" r:id="rId2"/>
    <p:sldId id="350" r:id="rId3"/>
    <p:sldId id="422" r:id="rId4"/>
    <p:sldId id="418" r:id="rId5"/>
    <p:sldId id="420" r:id="rId6"/>
    <p:sldId id="408" r:id="rId7"/>
    <p:sldId id="413" r:id="rId8"/>
    <p:sldId id="414" r:id="rId9"/>
    <p:sldId id="392" r:id="rId10"/>
    <p:sldId id="416" r:id="rId11"/>
    <p:sldId id="421" r:id="rId12"/>
    <p:sldId id="411" r:id="rId13"/>
    <p:sldId id="412" r:id="rId14"/>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1008" userDrawn="1">
          <p15:clr>
            <a:srgbClr val="A4A3A4"/>
          </p15:clr>
        </p15:guide>
        <p15:guide id="2" pos="256" userDrawn="1">
          <p15:clr>
            <a:srgbClr val="A4A3A4"/>
          </p15:clr>
        </p15:guide>
        <p15:guide id="3" pos="384" userDrawn="1">
          <p15:clr>
            <a:srgbClr val="A4A3A4"/>
          </p15:clr>
        </p15:guide>
        <p15:guide id="4"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4165"/>
    <a:srgbClr val="00374A"/>
    <a:srgbClr val="A9B2B1"/>
    <a:srgbClr val="800000"/>
    <a:srgbClr val="C6D5D7"/>
    <a:srgbClr val="DCEAEA"/>
    <a:srgbClr val="EBFDFF"/>
    <a:srgbClr val="ECFCFE"/>
    <a:srgbClr val="D9EF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86152" autoAdjust="0"/>
  </p:normalViewPr>
  <p:slideViewPr>
    <p:cSldViewPr snapToGrid="0">
      <p:cViewPr varScale="1">
        <p:scale>
          <a:sx n="54" d="100"/>
          <a:sy n="54" d="100"/>
        </p:scale>
        <p:origin x="1325" y="62"/>
      </p:cViewPr>
      <p:guideLst>
        <p:guide orient="horz" pos="1008"/>
        <p:guide pos="256"/>
        <p:guide pos="384"/>
        <p:guide pos="4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1963"/>
          </a:xfrm>
          <a:prstGeom prst="rect">
            <a:avLst/>
          </a:prstGeom>
        </p:spPr>
        <p:txBody>
          <a:bodyPr vert="horz" lIns="91440" tIns="45720" rIns="91440" bIns="45720" rtlCol="0"/>
          <a:lstStyle>
            <a:lvl1pPr algn="r">
              <a:defRPr sz="1200"/>
            </a:lvl1pPr>
          </a:lstStyle>
          <a:p>
            <a:fld id="{6E693C94-3FBD-FB46-A5E3-6E0B773E7CAB}" type="datetimeFigureOut">
              <a:rPr lang="en-US" smtClean="0"/>
              <a:t>8/6/2018</a:t>
            </a:fld>
            <a:endParaRPr lang="en-US"/>
          </a:p>
        </p:txBody>
      </p:sp>
      <p:sp>
        <p:nvSpPr>
          <p:cNvPr id="4" name="Footer Placeholder 3"/>
          <p:cNvSpPr>
            <a:spLocks noGrp="1"/>
          </p:cNvSpPr>
          <p:nvPr>
            <p:ph type="ftr" sz="quarter" idx="2"/>
          </p:nvPr>
        </p:nvSpPr>
        <p:spPr>
          <a:xfrm>
            <a:off x="0" y="8772526"/>
            <a:ext cx="3012329"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526"/>
            <a:ext cx="3012329" cy="461963"/>
          </a:xfrm>
          <a:prstGeom prst="rect">
            <a:avLst/>
          </a:prstGeom>
        </p:spPr>
        <p:txBody>
          <a:bodyPr vert="horz" lIns="91440" tIns="45720" rIns="91440" bIns="45720" rtlCol="0" anchor="b"/>
          <a:lstStyle>
            <a:lvl1pPr algn="r">
              <a:defRPr sz="1200"/>
            </a:lvl1pPr>
          </a:lstStyle>
          <a:p>
            <a:fld id="{F8B67A31-8043-ED45-8053-40091903E1DD}" type="slidenum">
              <a:rPr lang="en-US" smtClean="0"/>
              <a:t>‹#›</a:t>
            </a:fld>
            <a:endParaRPr lang="en-US"/>
          </a:p>
        </p:txBody>
      </p:sp>
    </p:spTree>
    <p:extLst>
      <p:ext uri="{BB962C8B-B14F-4D97-AF65-F5344CB8AC3E}">
        <p14:creationId xmlns:p14="http://schemas.microsoft.com/office/powerpoint/2010/main" val="4177885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830" tIns="46415" rIns="92830" bIns="46415" rtlCol="0"/>
          <a:lstStyle>
            <a:lvl1pPr algn="r">
              <a:defRPr sz="1200"/>
            </a:lvl1pPr>
          </a:lstStyle>
          <a:p>
            <a:fld id="{16E6FB2C-DA94-C541-9E89-F92525DB3B64}" type="datetimeFigureOut">
              <a:rPr lang="en-US" smtClean="0"/>
              <a:t>8/6/2018</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830" tIns="46415" rIns="92830" bIns="46415" rtlCol="0" anchor="b"/>
          <a:lstStyle>
            <a:lvl1pPr algn="r">
              <a:defRPr sz="1200"/>
            </a:lvl1pPr>
          </a:lstStyle>
          <a:p>
            <a:fld id="{1C54B805-CDAB-3A40-8111-AB777D1FAB7A}" type="slidenum">
              <a:rPr lang="en-US" smtClean="0"/>
              <a:t>‹#›</a:t>
            </a:fld>
            <a:endParaRPr lang="en-US"/>
          </a:p>
        </p:txBody>
      </p:sp>
    </p:spTree>
    <p:extLst>
      <p:ext uri="{BB962C8B-B14F-4D97-AF65-F5344CB8AC3E}">
        <p14:creationId xmlns:p14="http://schemas.microsoft.com/office/powerpoint/2010/main" val="46560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Today, I’d like to talk to you about how, with a little help from Toastmasters International, you can transform your talent and develop your leaders from within.</a:t>
            </a:r>
          </a:p>
        </p:txBody>
      </p:sp>
      <p:sp>
        <p:nvSpPr>
          <p:cNvPr id="4" name="Slide Number Placeholder 3"/>
          <p:cNvSpPr>
            <a:spLocks noGrp="1"/>
          </p:cNvSpPr>
          <p:nvPr>
            <p:ph type="sldNum" sz="quarter" idx="10"/>
          </p:nvPr>
        </p:nvSpPr>
        <p:spPr/>
        <p:txBody>
          <a:bodyPr/>
          <a:lstStyle/>
          <a:p>
            <a:fld id="{1C54B805-CDAB-3A40-8111-AB777D1FAB7A}" type="slidenum">
              <a:rPr lang="en-US" smtClean="0"/>
              <a:t>1</a:t>
            </a:fld>
            <a:endParaRPr lang="en-US"/>
          </a:p>
        </p:txBody>
      </p:sp>
    </p:spTree>
    <p:extLst>
      <p:ext uri="{BB962C8B-B14F-4D97-AF65-F5344CB8AC3E}">
        <p14:creationId xmlns:p14="http://schemas.microsoft.com/office/powerpoint/2010/main" val="106377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Toastmasters has helped all levels of professionals. It gives career advancers the skills they need for advancement, it gives mature managers the tools to overcome obstacles in their career paths, it helps young professionals master soft skills that 90% of employers are looking for and it provides international professionals the chance to improve their speaking and writing skills. Employees and CEOs alike have had Toastmasters transform their careers. Here’s what members have said about their experiences with Toastmasters.</a:t>
            </a:r>
          </a:p>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37697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clubs are inexpensive to set up, and unlike other programs, the</a:t>
            </a:r>
            <a:r>
              <a:rPr lang="en-US" baseline="0" dirty="0"/>
              <a:t> learning never stops. It offers the most cost-effective way to learn. And you can learn locally, either holding your club meetings on-site or at a local location. No more having to send employees away, pay for airfare and hotel rooms for them to learn at a conference. There is no other company that offers what Toastmasters offers in this model. It costs $125 USD to charter a new club. A new club requires 20 members to start and there is a $20 USD per person fee for all new members. After that, six months of a Toastmasters membership only costs $45 USD per member. Keep in mind that sending one person to a Dale Carnegie three-day seminar can cost upwards of $2,000 USD!</a:t>
            </a:r>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256615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never be at it alone. Each new club is also assigned a club mentor to help out in any way possible for the first six months. They will lead the first few meetings and help ensure your new club gets off to a great start. You’ll receive the step-by-step guide titled How to Build A Toastmasters Club. When you form your new club, you will receive a charter kit, filled with essential materials, including guides and handbooks, marketing material to recruit more members and materials you’ll need to smoothly run your club’s meetings. District conferences are held annually, so your employees can meet fellow Toastmasters in your area. There’s also a dedicated Member Services support staff that will always be there to answer your questions. And don’t forget to visit the Toastmasters website for more tools and resources.</a:t>
            </a:r>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363821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what you need to do to start your club today. First, you need to identify 20 or more employees to join your club. Next, secure a designated place to hold your club meetings – this can be a conference room, break room or whatever space you have available – in or out of the office. Then, fill out and submit the Application to Organize, along with the charter fee. I will be here to guide you through the final steps. Again, if you have any questions along the way, feel free to call World Headquarters and ask for the New Clubs team or send them an email. Are you ready to get started?</a:t>
            </a:r>
          </a:p>
        </p:txBody>
      </p:sp>
      <p:sp>
        <p:nvSpPr>
          <p:cNvPr id="4" name="Slide Number Placeholder 3"/>
          <p:cNvSpPr>
            <a:spLocks noGrp="1"/>
          </p:cNvSpPr>
          <p:nvPr>
            <p:ph type="sldNum" sz="quarter" idx="10"/>
          </p:nvPr>
        </p:nvSpPr>
        <p:spPr/>
        <p:txBody>
          <a:bodyPr/>
          <a:lstStyle/>
          <a:p>
            <a:fld id="{1C54B805-CDAB-3A40-8111-AB777D1FAB7A}" type="slidenum">
              <a:rPr lang="en-US" smtClean="0"/>
              <a:t>13</a:t>
            </a:fld>
            <a:endParaRPr lang="en-US"/>
          </a:p>
        </p:txBody>
      </p:sp>
    </p:spTree>
    <p:extLst>
      <p:ext uri="{BB962C8B-B14F-4D97-AF65-F5344CB8AC3E}">
        <p14:creationId xmlns:p14="http://schemas.microsoft.com/office/powerpoint/2010/main" val="350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Let’s start by explaining what Toastmasters is. Toastmasters is a worldwide nonprofit educational organization that empowers people to become more effective communicators and leaders. We are a network of over 352,000 members in more than 16,400 clubs across 141 countries. The organization has been around for nearly 100 years and has built a strong reputation for training individuals in public speaking, communication and leadership. Over the years, the organization has evolved to meet the needs of today’s professionals. Toastmasters International is the most effective provider </a:t>
            </a:r>
            <a:r>
              <a:rPr lang="en-US" sz="1200" dirty="0"/>
              <a:t>of dynamic, high-value, experiential communication and leadership skills development in the world.</a:t>
            </a:r>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186556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Toastmasters clubs are offered by companies all over the world and throughout several industries. Over half of Fortune 500 companies offer clubs to their employees. Some of the biggest names in the world host Toastmasters clubs, including Apple, Google, Toyota, Coca Cola, Disney and Boeing.</a:t>
            </a:r>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346866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 Toastmasters club at your company can help in many ways. You can help foster career advancement for your employees by building up their communication and leadership skills. A Toastmasters club can also help augment your existing training programs. Meetings are a great place for employees who normally don’t interact with each other to get to know one another and build team camaraderie. Offering a Toastmasters club can also encourage employee retention. Now, more than ever, employees are looking to build skills and a Toastmasters club is a cost-effective way to do so. Employees will see your Toastmasters club as an added benefit that your company offers. Through this all, you will strengthen the leadership bench in your company.</a:t>
            </a:r>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113480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Toastmasters, your employees will learn several skills that they can translate to their jobs. Employees will learn how to conduct effective meetings, saving your company time and money. They will enhance their listening skills and sharpen their presentation skills. The Toastmasters club will boost team collaboration. Along the way, employees will learn to guide successful teams and how to take and implement feedback, leading to tremendous career growth.</a:t>
            </a:r>
          </a:p>
        </p:txBody>
      </p:sp>
      <p:sp>
        <p:nvSpPr>
          <p:cNvPr id="4" name="Slide Number Placeholder 3"/>
          <p:cNvSpPr>
            <a:spLocks noGrp="1"/>
          </p:cNvSpPr>
          <p:nvPr>
            <p:ph type="sldNum" sz="quarter" idx="10"/>
          </p:nvPr>
        </p:nvSpPr>
        <p:spPr/>
        <p:txBody>
          <a:bodyPr/>
          <a:lstStyle/>
          <a:p>
            <a:fld id="{1C54B805-CDAB-3A40-8111-AB777D1FAB7A}" type="slidenum">
              <a:rPr lang="en-US" smtClean="0"/>
              <a:t>5</a:t>
            </a:fld>
            <a:endParaRPr lang="en-US"/>
          </a:p>
        </p:txBody>
      </p:sp>
    </p:spTree>
    <p:extLst>
      <p:ext uri="{BB962C8B-B14F-4D97-AF65-F5344CB8AC3E}">
        <p14:creationId xmlns:p14="http://schemas.microsoft.com/office/powerpoint/2010/main" val="212963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Clubs meet as often as you would like them to, with most meeting once a week. The club is a hands-on learning environment that provides your employees with opportunities to give both prepared and impromptu speeches. After their speeches, they will receive honest, encouraging and structured evaluations from their peers and will have the ability to implement the feedback in a later speech. Each meeting has volunteer leadership roles for your employees to fill, including the Toastmaster, Evaluator, Ah-Counter and Grammarian. This allows your employees to serve in a variety of leadership roles and pick up essential skills along the way. Plus, new members will have access to a mentor, who can help them out and advise them on an array of topics.</a:t>
            </a:r>
          </a:p>
        </p:txBody>
      </p:sp>
      <p:sp>
        <p:nvSpPr>
          <p:cNvPr id="4" name="Slide Number Placeholder 3"/>
          <p:cNvSpPr>
            <a:spLocks noGrp="1"/>
          </p:cNvSpPr>
          <p:nvPr>
            <p:ph type="sldNum" sz="quarter" idx="10"/>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132041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Pathways learning experience is Toastmasters’ redesigned education program. Pathways focuses on five core competencies and 10 specialized learning paths, with more to come. Each employee receives one free path to start, and they are able to attempt multiple paths at the same time. When employees first log into Base Camp, which is the home of Pathways, they will take an assessment that will recommend three paths for you. Employees are free to choose any path they want! All resources and projects are available online or in print. Best of all, they can work at their own pace and learn valuable skills that will translate to their professional lives. </a:t>
            </a:r>
            <a:r>
              <a:rPr lang="en-US" sz="1200" b="0" i="0" kern="1200" dirty="0">
                <a:solidFill>
                  <a:schemeClr val="tx1"/>
                </a:solidFill>
                <a:effectLst/>
                <a:latin typeface="+mn-lt"/>
                <a:ea typeface="+mn-ea"/>
                <a:cs typeface="+mn-cs"/>
              </a:rPr>
              <a:t>The combination of the Pathways learning experience with the supportive environment found in our clubs is what makes Toastmasters such a powerful tool.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Pathways is available in Arabic, English, French, German, Japanese, Portuguese, Simplified Chinese, Spanish, and Traditional Chinese. If any of these alternative languages apply to their company, mention their availability*</a:t>
            </a:r>
          </a:p>
        </p:txBody>
      </p:sp>
      <p:sp>
        <p:nvSpPr>
          <p:cNvPr id="4" name="Slide Number Placeholder 3"/>
          <p:cNvSpPr>
            <a:spLocks noGrp="1"/>
          </p:cNvSpPr>
          <p:nvPr>
            <p:ph type="sldNum" sz="quarter" idx="10"/>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3707847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a little bit about how Pathways works. Everything is centered around the club meetings. Employees can go home and spend time in Pathways, choose their path and see what their current assignment is. Within each path, there are five levels. Employees will start by Mastering Fundamentals, then Learning Your Style, Increasing Knowledge, Building Skills and finally, Demonstrating Expertise. This method allows employees to build skills at their own pace. </a:t>
            </a:r>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94370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glimpse into what Pathways looks like, the current</a:t>
            </a:r>
            <a:r>
              <a:rPr lang="en-US" baseline="0" dirty="0"/>
              <a:t> 10 paths and the five core competencies. More paths are being worked on currently. The five core competencies are Public Speaking, Interpersonal Communication, Strategic Leadership, Management and Confidence. Confidence is unique because it cannot be taught, but is gained in every path. In each path, employees learn multiple competencies. For example, if they wanted to work on their Public Speaking, Interpersonal Communication and Management, the Leadership Development path is right for them. Or, if they wanted to learn about Persuasive Influence, the core competencies they would learn are Public Speaking, Strategic Leadership, and Interpersonal Communication. In all of these paths, there are over 300 competencies employees can learn. </a:t>
            </a:r>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174190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4573524" y="1671826"/>
            <a:ext cx="3044952" cy="694944"/>
          </a:xfrm>
          <a:prstGeom prst="rect">
            <a:avLst/>
          </a:prstGeom>
        </p:spPr>
      </p:pic>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rgbClr val="EBEBEB"/>
                </a:solidFill>
              </a:defRPr>
            </a:lvl1pPr>
          </a:lstStyle>
          <a:p>
            <a:pPr lvl="0"/>
            <a:r>
              <a:rPr lang="en-US"/>
              <a:t>Click to Edit Master subtitle</a:t>
            </a:r>
          </a:p>
        </p:txBody>
      </p:sp>
    </p:spTree>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ight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rgbClr val="A9B2B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chemeClr val="tx2">
                    <a:lumMod val="65000"/>
                    <a:lumOff val="35000"/>
                  </a:schemeClr>
                </a:solidFill>
                <a:latin typeface="Myriad Pro" charset="0"/>
                <a:ea typeface="Myriad Pro" charset="0"/>
                <a:cs typeface="Myriad Pro" charset="0"/>
              </a:defRPr>
            </a:lvl1pPr>
          </a:lstStyle>
          <a:p>
            <a:r>
              <a:rPr lang="en-US"/>
              <a:t>Click to Edit Presentation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chemeClr val="tx2">
                    <a:lumMod val="65000"/>
                    <a:lumOff val="35000"/>
                  </a:schemeClr>
                </a:solidFill>
              </a:defRPr>
            </a:lvl1pPr>
          </a:lstStyle>
          <a:p>
            <a:pPr lvl="0"/>
            <a:r>
              <a:rPr lang="en-US"/>
              <a:t>Click to Edit Presentation Subtitle</a:t>
            </a:r>
          </a:p>
        </p:txBody>
      </p:sp>
      <p:pic>
        <p:nvPicPr>
          <p:cNvPr id="17" name="Picture 16"/>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4573524" y="1677404"/>
            <a:ext cx="3044952" cy="69494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cxnSp>
        <p:nvCxnSpPr>
          <p:cNvPr id="9" name="Straight Connector 8"/>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609600"/>
            <a:ext cx="11480800" cy="645075"/>
          </a:xfrm>
          <a:prstGeom prst="rect">
            <a:avLst/>
          </a:prstGeom>
        </p:spPr>
        <p:txBody>
          <a:bodyPr/>
          <a:lstStyle>
            <a:lvl1pPr>
              <a:defRPr sz="3000"/>
            </a:lvl1pPr>
          </a:lstStyle>
          <a:p>
            <a:r>
              <a:rPr lang="en-US"/>
              <a:t>Click to edit Master title style</a:t>
            </a:r>
          </a:p>
        </p:txBody>
      </p:sp>
      <p:sp>
        <p:nvSpPr>
          <p:cNvPr id="11"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16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914400"/>
          </a:xfrm>
          <a:prstGeom prst="rect">
            <a:avLst/>
          </a:prstGeom>
        </p:spPr>
        <p:txBody>
          <a:bodyPr vert="horz"/>
          <a:lstStyle>
            <a:lvl1pPr>
              <a:defRPr sz="3000"/>
            </a:lvl1pPr>
          </a:lstStyle>
          <a:p>
            <a:r>
              <a:rPr lang="en-US"/>
              <a:t>Click to edit Master title style</a:t>
            </a:r>
          </a:p>
        </p:txBody>
      </p:sp>
      <p:sp>
        <p:nvSpPr>
          <p:cNvPr id="3"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a:t>Click to edit Master text styles</a:t>
            </a:r>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0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838200"/>
          </a:xfrm>
          <a:prstGeom prst="rect">
            <a:avLst/>
          </a:prstGeom>
        </p:spPr>
        <p:txBody>
          <a:bodyPr vert="horz"/>
          <a:lstStyle>
            <a:lvl1pPr>
              <a:defRPr sz="3000"/>
            </a:lvl1pPr>
          </a:lstStyle>
          <a:p>
            <a:r>
              <a:rPr lang="en-US"/>
              <a:t>Click to edit Master title style</a:t>
            </a:r>
          </a:p>
        </p:txBody>
      </p:sp>
      <p:sp>
        <p:nvSpPr>
          <p:cNvPr id="4" name="Content Placeholder 3"/>
          <p:cNvSpPr>
            <a:spLocks noGrp="1"/>
          </p:cNvSpPr>
          <p:nvPr>
            <p:ph sz="quarter" idx="10" hasCustomPrompt="1"/>
          </p:nvPr>
        </p:nvSpPr>
        <p:spPr>
          <a:xfrm>
            <a:off x="7112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a:t>Level One Bullet</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60960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a:t>Level One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2830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762000"/>
          </a:xfrm>
          <a:prstGeom prst="rect">
            <a:avLst/>
          </a:prstGeom>
        </p:spPr>
        <p:txBody>
          <a:bodyPr vert="horz"/>
          <a:lstStyle>
            <a:lvl1pPr>
              <a:defRPr sz="3000"/>
            </a:lvl1pPr>
          </a:lstStyle>
          <a:p>
            <a:r>
              <a:rPr lang="en-US"/>
              <a:t>Click to edit Master title style</a:t>
            </a:r>
          </a:p>
        </p:txBody>
      </p:sp>
      <p:cxnSp>
        <p:nvCxnSpPr>
          <p:cNvPr id="3" name="Straight Connector 2"/>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609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Click to edit Master text styles</a:t>
            </a:r>
          </a:p>
          <a:p>
            <a:pPr lvl="0"/>
            <a:endParaRPr lang="en-US"/>
          </a:p>
        </p:txBody>
      </p:sp>
      <p:sp>
        <p:nvSpPr>
          <p:cNvPr id="12" name="Content Placeholder 10"/>
          <p:cNvSpPr>
            <a:spLocks noGrp="1"/>
          </p:cNvSpPr>
          <p:nvPr>
            <p:ph sz="quarter" idx="11"/>
          </p:nvPr>
        </p:nvSpPr>
        <p:spPr>
          <a:xfrm>
            <a:off x="6197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t>Click to edit Master text styles</a:t>
            </a:r>
          </a:p>
          <a:p>
            <a:pPr lvl="0"/>
            <a:endParaRPr lang="en-US"/>
          </a:p>
        </p:txBody>
      </p:sp>
    </p:spTree>
    <p:extLst>
      <p:ext uri="{BB962C8B-B14F-4D97-AF65-F5344CB8AC3E}">
        <p14:creationId xmlns:p14="http://schemas.microsoft.com/office/powerpoint/2010/main" val="1547827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 With 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11480800" cy="645075"/>
          </a:xfrm>
          <a:prstGeom prst="rect">
            <a:avLst/>
          </a:prstGeom>
        </p:spPr>
        <p:txBody>
          <a:bodyPr/>
          <a:lstStyle>
            <a:lvl1pPr>
              <a:defRPr sz="3000"/>
            </a:lvl1pPr>
          </a:lstStyle>
          <a:p>
            <a:endParaRPr lang="en-US"/>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184707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 No Titl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251808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666" r:id="rId3"/>
    <p:sldLayoutId id="2147483740" r:id="rId4"/>
    <p:sldLayoutId id="2147483744" r:id="rId5"/>
    <p:sldLayoutId id="2147483745" r:id="rId6"/>
    <p:sldLayoutId id="2147483736" r:id="rId7"/>
    <p:sldLayoutId id="2147483743" r:id="rId8"/>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r>
              <a:rPr lang="en-US" dirty="0"/>
              <a:t>Develop Your Leaders From Within</a:t>
            </a:r>
          </a:p>
        </p:txBody>
      </p:sp>
      <p:sp>
        <p:nvSpPr>
          <p:cNvPr id="21" name="Content Placeholder 20"/>
          <p:cNvSpPr>
            <a:spLocks noGrp="1"/>
          </p:cNvSpPr>
          <p:nvPr>
            <p:ph sz="quarter" idx="10"/>
          </p:nvPr>
        </p:nvSpPr>
        <p:spPr/>
        <p:txBody>
          <a:bodyPr/>
          <a:lstStyle/>
          <a:p>
            <a:r>
              <a:rPr lang="en-US"/>
              <a:t>Transform your talent with Toastmasters</a:t>
            </a:r>
          </a:p>
        </p:txBody>
      </p:sp>
    </p:spTree>
    <p:extLst>
      <p:ext uri="{BB962C8B-B14F-4D97-AF65-F5344CB8AC3E}">
        <p14:creationId xmlns:p14="http://schemas.microsoft.com/office/powerpoint/2010/main" val="1468468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Testimonials</a:t>
            </a:r>
          </a:p>
        </p:txBody>
      </p:sp>
      <p:pic>
        <p:nvPicPr>
          <p:cNvPr id="6" name="Picture 5" descr="Testimonials P5.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904" y="1086343"/>
            <a:ext cx="11030192" cy="5695034"/>
          </a:xfrm>
          <a:prstGeom prst="rect">
            <a:avLst/>
          </a:prstGeom>
        </p:spPr>
      </p:pic>
    </p:spTree>
    <p:extLst>
      <p:ext uri="{BB962C8B-B14F-4D97-AF65-F5344CB8AC3E}">
        <p14:creationId xmlns:p14="http://schemas.microsoft.com/office/powerpoint/2010/main" val="1619030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Break barriers, not your budget</a:t>
            </a:r>
          </a:p>
        </p:txBody>
      </p:sp>
      <p:sp>
        <p:nvSpPr>
          <p:cNvPr id="11" name="Content Placeholder 2"/>
          <p:cNvSpPr txBox="1">
            <a:spLocks/>
          </p:cNvSpPr>
          <p:nvPr/>
        </p:nvSpPr>
        <p:spPr>
          <a:xfrm>
            <a:off x="609600" y="1604156"/>
            <a:ext cx="11491356" cy="4523512"/>
          </a:xfrm>
          <a:prstGeom prst="rect">
            <a:avLst/>
          </a:prstGeom>
        </p:spPr>
        <p:txBody>
          <a:bodyPr vert="horz" lIns="91440" tIns="45720" rIns="91440" bIns="45720" rtlCol="0">
            <a:norm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sz="2100" dirty="0"/>
              <a:t>Compared to conferences and seminars, Toastmasters is ongoing and affordable</a:t>
            </a:r>
          </a:p>
          <a:p>
            <a:r>
              <a:rPr lang="en-US" sz="2100" dirty="0"/>
              <a:t>Most cost-effective way to learn</a:t>
            </a:r>
          </a:p>
          <a:p>
            <a:r>
              <a:rPr lang="en-US" sz="2100" dirty="0"/>
              <a:t>Learning occurs on-site or locally</a:t>
            </a:r>
          </a:p>
          <a:p>
            <a:r>
              <a:rPr lang="en-US" sz="2100" dirty="0"/>
              <a:t>$125 USD charter fee</a:t>
            </a:r>
          </a:p>
          <a:p>
            <a:r>
              <a:rPr lang="en-US" sz="2100" dirty="0"/>
              <a:t>$20 USD new-member fee per person</a:t>
            </a:r>
          </a:p>
          <a:p>
            <a:r>
              <a:rPr lang="en-US" sz="2100" dirty="0"/>
              <a:t>$45 USD six months’ membership dues per person</a:t>
            </a:r>
          </a:p>
        </p:txBody>
      </p:sp>
    </p:spTree>
    <p:extLst>
      <p:ext uri="{BB962C8B-B14F-4D97-AF65-F5344CB8AC3E}">
        <p14:creationId xmlns:p14="http://schemas.microsoft.com/office/powerpoint/2010/main" val="4193879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Toastmasters is here to help</a:t>
            </a:r>
          </a:p>
        </p:txBody>
      </p:sp>
      <p:sp>
        <p:nvSpPr>
          <p:cNvPr id="3" name="Content Placeholder 2"/>
          <p:cNvSpPr>
            <a:spLocks noGrp="1"/>
          </p:cNvSpPr>
          <p:nvPr>
            <p:ph idx="1"/>
          </p:nvPr>
        </p:nvSpPr>
        <p:spPr>
          <a:xfrm>
            <a:off x="609599" y="1600200"/>
            <a:ext cx="11301352" cy="5101445"/>
          </a:xfrm>
        </p:spPr>
        <p:txBody>
          <a:bodyPr>
            <a:normAutofit/>
          </a:bodyPr>
          <a:lstStyle/>
          <a:p>
            <a:r>
              <a:rPr lang="en-US" sz="2100" dirty="0"/>
              <a:t>Club mentors assist new clubs</a:t>
            </a:r>
            <a:r>
              <a:rPr lang="en-US" sz="2100" dirty="0">
                <a:solidFill>
                  <a:srgbClr val="595959"/>
                </a:solidFill>
              </a:rPr>
              <a:t> for six months</a:t>
            </a:r>
            <a:endParaRPr lang="en-US" sz="2100" dirty="0"/>
          </a:p>
          <a:p>
            <a:r>
              <a:rPr lang="en-US" sz="2100" dirty="0"/>
              <a:t>You’ll receive the step-by-step guide </a:t>
            </a:r>
            <a:r>
              <a:rPr lang="en-US" sz="2100" i="1" dirty="0"/>
              <a:t>How to Build A Toastmasters Club</a:t>
            </a:r>
          </a:p>
          <a:p>
            <a:r>
              <a:rPr lang="en-US" sz="2100" dirty="0"/>
              <a:t>Each new club receives a charter kit with essential materials</a:t>
            </a:r>
          </a:p>
          <a:p>
            <a:r>
              <a:rPr lang="en-US" sz="2100" dirty="0"/>
              <a:t>District conferences</a:t>
            </a:r>
            <a:endParaRPr lang="en-US" sz="2100" dirty="0">
              <a:solidFill>
                <a:srgbClr val="595959"/>
              </a:solidFill>
            </a:endParaRPr>
          </a:p>
          <a:p>
            <a:pPr lvl="0"/>
            <a:r>
              <a:rPr lang="en-US" sz="2100" dirty="0"/>
              <a:t>Access to </a:t>
            </a:r>
            <a:r>
              <a:rPr lang="en-US" sz="2100" dirty="0">
                <a:solidFill>
                  <a:srgbClr val="595959"/>
                </a:solidFill>
              </a:rPr>
              <a:t>Member Services support staff</a:t>
            </a:r>
          </a:p>
          <a:p>
            <a:r>
              <a:rPr lang="en-US" sz="2100" dirty="0"/>
              <a:t>Visit </a:t>
            </a:r>
            <a:r>
              <a:rPr lang="en-US" sz="2100" b="1" dirty="0" err="1"/>
              <a:t>www.toastmasters.org</a:t>
            </a:r>
            <a:r>
              <a:rPr lang="en-US" sz="2100" b="1" dirty="0"/>
              <a:t> </a:t>
            </a:r>
            <a:r>
              <a:rPr lang="en-US" sz="2100" dirty="0"/>
              <a:t>for more tools and resources</a:t>
            </a:r>
          </a:p>
        </p:txBody>
      </p:sp>
    </p:spTree>
    <p:extLst>
      <p:ext uri="{BB962C8B-B14F-4D97-AF65-F5344CB8AC3E}">
        <p14:creationId xmlns:p14="http://schemas.microsoft.com/office/powerpoint/2010/main" val="29854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your club today!</a:t>
            </a:r>
          </a:p>
        </p:txBody>
      </p:sp>
      <p:sp>
        <p:nvSpPr>
          <p:cNvPr id="3" name="Content Placeholder 2"/>
          <p:cNvSpPr>
            <a:spLocks noGrp="1"/>
          </p:cNvSpPr>
          <p:nvPr>
            <p:ph idx="1"/>
          </p:nvPr>
        </p:nvSpPr>
        <p:spPr>
          <a:xfrm>
            <a:off x="609599" y="1604155"/>
            <a:ext cx="6503719" cy="5101445"/>
          </a:xfrm>
        </p:spPr>
        <p:txBody>
          <a:bodyPr>
            <a:normAutofit/>
          </a:bodyPr>
          <a:lstStyle/>
          <a:p>
            <a:r>
              <a:rPr lang="en-US" sz="2100" dirty="0"/>
              <a:t>Identify 20 or more employees to join your club </a:t>
            </a:r>
          </a:p>
          <a:p>
            <a:r>
              <a:rPr lang="en-US" sz="2100" dirty="0"/>
              <a:t>Secure a designated place to hold club meetings </a:t>
            </a:r>
          </a:p>
          <a:p>
            <a:r>
              <a:rPr lang="en-US" sz="2100" dirty="0"/>
              <a:t>Fill out and submit the Application to Organize and the charter fee</a:t>
            </a:r>
          </a:p>
          <a:p>
            <a:r>
              <a:rPr lang="en-US" sz="2100" dirty="0"/>
              <a:t>Club Growth Director will guide you through the final steps </a:t>
            </a:r>
          </a:p>
          <a:p>
            <a:r>
              <a:rPr lang="en-US" sz="2100" dirty="0">
                <a:solidFill>
                  <a:srgbClr val="595959"/>
                </a:solidFill>
              </a:rPr>
              <a:t>For more information or if you have any </a:t>
            </a:r>
            <a:br>
              <a:rPr lang="en-US" sz="2100" dirty="0">
                <a:solidFill>
                  <a:srgbClr val="595959"/>
                </a:solidFill>
              </a:rPr>
            </a:br>
            <a:r>
              <a:rPr lang="en-US" sz="2100" dirty="0">
                <a:solidFill>
                  <a:srgbClr val="595959"/>
                </a:solidFill>
              </a:rPr>
              <a:t>questions, please call</a:t>
            </a:r>
            <a:r>
              <a:rPr lang="en-US" sz="2100" dirty="0"/>
              <a:t> +1 720-439-5050 and </a:t>
            </a:r>
            <a:br>
              <a:rPr lang="en-US" sz="2100" dirty="0"/>
            </a:br>
            <a:r>
              <a:rPr lang="en-US" sz="2100" dirty="0"/>
              <a:t>ask for the New Clubs team or </a:t>
            </a:r>
            <a:r>
              <a:rPr lang="en-US" sz="2100" dirty="0">
                <a:solidFill>
                  <a:srgbClr val="595959"/>
                </a:solidFill>
              </a:rPr>
              <a:t>email </a:t>
            </a:r>
            <a:r>
              <a:rPr lang="en-US" sz="2100" b="1" dirty="0"/>
              <a:t>newclubs@toastmasters.org</a:t>
            </a:r>
          </a:p>
        </p:txBody>
      </p:sp>
      <p:pic>
        <p:nvPicPr>
          <p:cNvPr id="4" name="Picture 3" descr="CMM_1884.jpg"/>
          <p:cNvPicPr>
            <a:picLocks noChangeAspect="1"/>
          </p:cNvPicPr>
          <p:nvPr/>
        </p:nvPicPr>
        <p:blipFill rotWithShape="1">
          <a:blip r:embed="rId3" cstate="email">
            <a:extLst>
              <a:ext uri="{28A0092B-C50C-407E-A947-70E740481C1C}">
                <a14:useLocalDpi xmlns:a14="http://schemas.microsoft.com/office/drawing/2010/main" val="0"/>
              </a:ext>
            </a:extLst>
          </a:blip>
          <a:srcRect l="34697" t="5634" r="12102" b="6699"/>
          <a:stretch/>
        </p:blipFill>
        <p:spPr>
          <a:xfrm>
            <a:off x="7199696" y="1603375"/>
            <a:ext cx="4436679" cy="4873752"/>
          </a:xfrm>
          <a:prstGeom prst="roundRect">
            <a:avLst>
              <a:gd name="adj" fmla="val 1727"/>
            </a:avLst>
          </a:prstGeom>
        </p:spPr>
      </p:pic>
    </p:spTree>
    <p:extLst>
      <p:ext uri="{BB962C8B-B14F-4D97-AF65-F5344CB8AC3E}">
        <p14:creationId xmlns:p14="http://schemas.microsoft.com/office/powerpoint/2010/main" val="1302736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a:t>What is Toastmasters?</a:t>
            </a:r>
          </a:p>
        </p:txBody>
      </p:sp>
      <p:sp>
        <p:nvSpPr>
          <p:cNvPr id="6" name="Content Placeholder 5"/>
          <p:cNvSpPr>
            <a:spLocks noGrp="1"/>
          </p:cNvSpPr>
          <p:nvPr>
            <p:ph idx="1"/>
          </p:nvPr>
        </p:nvSpPr>
        <p:spPr>
          <a:xfrm>
            <a:off x="609600" y="1604155"/>
            <a:ext cx="6218712" cy="4171003"/>
          </a:xfrm>
          <a:prstGeom prst="rect">
            <a:avLst/>
          </a:prstGeom>
        </p:spPr>
        <p:txBody>
          <a:bodyPr>
            <a:noAutofit/>
          </a:bodyPr>
          <a:lstStyle/>
          <a:p>
            <a:r>
              <a:rPr lang="en-US" sz="2100" dirty="0"/>
              <a:t>A worldwide nonprofit educational organization that empowers people to become more effective communicators and leaders</a:t>
            </a:r>
          </a:p>
          <a:p>
            <a:r>
              <a:rPr lang="en-US" sz="2100" dirty="0"/>
              <a:t>A network of over 352,000 members in more than 16,400 clubs across 141 countries</a:t>
            </a:r>
          </a:p>
          <a:p>
            <a:r>
              <a:rPr lang="en-US" sz="2100" dirty="0"/>
              <a:t>A nearly 100-year-old company known for public speaking, communication and leadership development that has evolved to meet the needs of today’s professionals</a:t>
            </a:r>
          </a:p>
          <a:p>
            <a:r>
              <a:rPr lang="en-US" sz="2100" dirty="0"/>
              <a:t>The largest provider of dynamic, high-value, experiential communication and leadership skills development in the world</a:t>
            </a:r>
          </a:p>
          <a:p>
            <a:pPr marL="0" indent="0">
              <a:buNone/>
            </a:pPr>
            <a:endParaRPr lang="en-US" sz="2100" dirty="0"/>
          </a:p>
        </p:txBody>
      </p:sp>
      <p:pic>
        <p:nvPicPr>
          <p:cNvPr id="7" name="Picture 6" descr="061A1438.jpg"/>
          <p:cNvPicPr>
            <a:picLocks noChangeAspect="1"/>
          </p:cNvPicPr>
          <p:nvPr/>
        </p:nvPicPr>
        <p:blipFill rotWithShape="1">
          <a:blip r:embed="rId3" cstate="email">
            <a:extLst>
              <a:ext uri="{28A0092B-C50C-407E-A947-70E740481C1C}">
                <a14:useLocalDpi xmlns:a14="http://schemas.microsoft.com/office/drawing/2010/main" val="0"/>
              </a:ext>
            </a:extLst>
          </a:blip>
          <a:srcRect l="14135" r="19314"/>
          <a:stretch/>
        </p:blipFill>
        <p:spPr>
          <a:xfrm>
            <a:off x="6784975" y="1600200"/>
            <a:ext cx="4873625" cy="4882896"/>
          </a:xfrm>
          <a:prstGeom prst="roundRect">
            <a:avLst>
              <a:gd name="adj" fmla="val 2009"/>
            </a:avLst>
          </a:prstGeom>
        </p:spPr>
      </p:pic>
    </p:spTree>
    <p:extLst>
      <p:ext uri="{BB962C8B-B14F-4D97-AF65-F5344CB8AC3E}">
        <p14:creationId xmlns:p14="http://schemas.microsoft.com/office/powerpoint/2010/main" val="1943635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0BAB7-DAA8-47A1-A88E-4A9BD5FE2A6B}"/>
              </a:ext>
            </a:extLst>
          </p:cNvPr>
          <p:cNvSpPr>
            <a:spLocks noGrp="1"/>
          </p:cNvSpPr>
          <p:nvPr>
            <p:ph type="title"/>
          </p:nvPr>
        </p:nvSpPr>
        <p:spPr/>
        <p:txBody>
          <a:bodyPr/>
          <a:lstStyle/>
          <a:p>
            <a:r>
              <a:rPr lang="en-US" dirty="0"/>
              <a:t>Who uses Toastmasters?</a:t>
            </a:r>
          </a:p>
        </p:txBody>
      </p:sp>
      <p:sp>
        <p:nvSpPr>
          <p:cNvPr id="3" name="Content Placeholder 2">
            <a:extLst>
              <a:ext uri="{FF2B5EF4-FFF2-40B4-BE49-F238E27FC236}">
                <a16:creationId xmlns:a16="http://schemas.microsoft.com/office/drawing/2014/main" xmlns="" id="{BFF831F3-1D17-49B3-AEDC-188145F5386F}"/>
              </a:ext>
            </a:extLst>
          </p:cNvPr>
          <p:cNvSpPr>
            <a:spLocks noGrp="1"/>
          </p:cNvSpPr>
          <p:nvPr>
            <p:ph idx="1"/>
          </p:nvPr>
        </p:nvSpPr>
        <p:spPr/>
        <p:txBody>
          <a:bodyPr>
            <a:normAutofit/>
          </a:bodyPr>
          <a:lstStyle/>
          <a:p>
            <a:r>
              <a:rPr lang="en-US" sz="2100" dirty="0"/>
              <a:t>More than half of Fortune 500 companies have Toastmasters clubs</a:t>
            </a:r>
          </a:p>
          <a:p>
            <a:r>
              <a:rPr lang="en-US" sz="2100" dirty="0"/>
              <a:t>Notable corporate clubs:</a:t>
            </a:r>
          </a:p>
        </p:txBody>
      </p:sp>
      <p:sp>
        <p:nvSpPr>
          <p:cNvPr id="8" name="Rounded Rectangle 7"/>
          <p:cNvSpPr/>
          <p:nvPr/>
        </p:nvSpPr>
        <p:spPr>
          <a:xfrm>
            <a:off x="609600" y="2794000"/>
            <a:ext cx="10972800" cy="3749823"/>
          </a:xfrm>
          <a:prstGeom prst="roundRect">
            <a:avLst>
              <a:gd name="adj" fmla="val 2432"/>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3m-logo-png-transparen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348612" y="5442421"/>
            <a:ext cx="987776" cy="640408"/>
          </a:xfrm>
          <a:prstGeom prst="rect">
            <a:avLst/>
          </a:prstGeom>
        </p:spPr>
      </p:pic>
      <p:pic>
        <p:nvPicPr>
          <p:cNvPr id="10" name="Picture 9" descr="toyota 2 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48086" y="5549382"/>
            <a:ext cx="1952978" cy="426486"/>
          </a:xfrm>
          <a:prstGeom prst="rect">
            <a:avLst/>
          </a:prstGeom>
        </p:spPr>
      </p:pic>
      <p:pic>
        <p:nvPicPr>
          <p:cNvPr id="12" name="Picture 11" descr="apple logo black.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84098" y="3087209"/>
            <a:ext cx="816554" cy="818444"/>
          </a:xfrm>
          <a:prstGeom prst="rect">
            <a:avLst/>
          </a:prstGeom>
        </p:spPr>
      </p:pic>
      <p:pic>
        <p:nvPicPr>
          <p:cNvPr id="13" name="Picture 12" descr="Boeing logo@2x.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49375" y="4387441"/>
            <a:ext cx="2286000" cy="522000"/>
          </a:xfrm>
          <a:prstGeom prst="rect">
            <a:avLst/>
          </a:prstGeom>
        </p:spPr>
      </p:pic>
      <p:pic>
        <p:nvPicPr>
          <p:cNvPr id="15" name="Picture 14" descr="caterpillar140 screenshot.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53500" y="3321627"/>
            <a:ext cx="1778000" cy="349608"/>
          </a:xfrm>
          <a:prstGeom prst="rect">
            <a:avLst/>
          </a:prstGeom>
        </p:spPr>
      </p:pic>
      <p:pic>
        <p:nvPicPr>
          <p:cNvPr id="16" name="Picture 15" descr="coca-cola-logo-260x260.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012597" y="5282847"/>
            <a:ext cx="959556" cy="959556"/>
          </a:xfrm>
          <a:prstGeom prst="rect">
            <a:avLst/>
          </a:prstGeom>
        </p:spPr>
      </p:pic>
      <p:pic>
        <p:nvPicPr>
          <p:cNvPr id="17" name="Picture 16" descr="Disney-logo 2.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405924" y="3191077"/>
            <a:ext cx="1437302" cy="610708"/>
          </a:xfrm>
          <a:prstGeom prst="rect">
            <a:avLst/>
          </a:prstGeom>
        </p:spPr>
      </p:pic>
      <p:pic>
        <p:nvPicPr>
          <p:cNvPr id="18" name="Picture 17" descr="google logo.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275086" y="4336962"/>
            <a:ext cx="1698978" cy="622958"/>
          </a:xfrm>
          <a:prstGeom prst="rect">
            <a:avLst/>
          </a:prstGeom>
        </p:spPr>
      </p:pic>
      <p:pic>
        <p:nvPicPr>
          <p:cNvPr id="19" name="Picture 18" descr="UHC Logo 1.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628944" y="4400747"/>
            <a:ext cx="2427112" cy="495388"/>
          </a:xfrm>
          <a:prstGeom prst="rect">
            <a:avLst/>
          </a:prstGeom>
        </p:spPr>
      </p:pic>
    </p:spTree>
    <p:extLst>
      <p:ext uri="{BB962C8B-B14F-4D97-AF65-F5344CB8AC3E}">
        <p14:creationId xmlns:p14="http://schemas.microsoft.com/office/powerpoint/2010/main" val="9270774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Benefits of forming a Toastmasters club</a:t>
            </a:r>
          </a:p>
        </p:txBody>
      </p:sp>
      <p:sp>
        <p:nvSpPr>
          <p:cNvPr id="28" name="Content Placeholder 2"/>
          <p:cNvSpPr txBox="1">
            <a:spLocks/>
          </p:cNvSpPr>
          <p:nvPr/>
        </p:nvSpPr>
        <p:spPr>
          <a:xfrm>
            <a:off x="609600" y="1600201"/>
            <a:ext cx="5495071" cy="1238002"/>
          </a:xfrm>
          <a:prstGeom prst="rect">
            <a:avLst/>
          </a:prstGeom>
        </p:spPr>
        <p:txBody>
          <a:bodyPr vert="horz" lIns="91440" tIns="45720" rIns="91440" bIns="45720" numCol="1" spcCol="457200" rtlCol="0">
            <a:norm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sz="2100" dirty="0"/>
              <a:t>Foster career advancement</a:t>
            </a:r>
          </a:p>
          <a:p>
            <a:r>
              <a:rPr lang="en-US" sz="2100" dirty="0"/>
              <a:t>Augment existing training programs</a:t>
            </a:r>
          </a:p>
          <a:p>
            <a:r>
              <a:rPr lang="en-US" sz="2100" dirty="0"/>
              <a:t>Provide employees with an added benefit</a:t>
            </a:r>
          </a:p>
        </p:txBody>
      </p:sp>
      <p:pic>
        <p:nvPicPr>
          <p:cNvPr id="31" name="Picture 30" descr="shutterstock_393909400.jpg"/>
          <p:cNvPicPr>
            <a:picLocks noChangeAspect="1"/>
          </p:cNvPicPr>
          <p:nvPr/>
        </p:nvPicPr>
        <p:blipFill rotWithShape="1">
          <a:blip r:embed="rId3" cstate="email">
            <a:extLst>
              <a:ext uri="{28A0092B-C50C-407E-A947-70E740481C1C}">
                <a14:useLocalDpi xmlns:a14="http://schemas.microsoft.com/office/drawing/2010/main" val="0"/>
              </a:ext>
            </a:extLst>
          </a:blip>
          <a:srcRect t="32408" b="25926"/>
          <a:stretch/>
        </p:blipFill>
        <p:spPr>
          <a:xfrm>
            <a:off x="609600" y="3495822"/>
            <a:ext cx="10972800" cy="3048000"/>
          </a:xfrm>
          <a:prstGeom prst="rect">
            <a:avLst/>
          </a:prstGeom>
        </p:spPr>
      </p:pic>
      <p:sp>
        <p:nvSpPr>
          <p:cNvPr id="32" name="Title 1"/>
          <p:cNvSpPr txBox="1">
            <a:spLocks/>
          </p:cNvSpPr>
          <p:nvPr/>
        </p:nvSpPr>
        <p:spPr>
          <a:xfrm>
            <a:off x="304800" y="-6556375"/>
            <a:ext cx="11480800" cy="645075"/>
          </a:xfrm>
          <a:prstGeom prst="rect">
            <a:avLst/>
          </a:prstGeom>
        </p:spPr>
        <p:txBody>
          <a:bodyPr/>
          <a:lstStyle>
            <a:lvl1pPr algn="l" rtl="0" eaLnBrk="1" fontAlgn="base" hangingPunct="1">
              <a:spcBef>
                <a:spcPct val="0"/>
              </a:spcBef>
              <a:spcAft>
                <a:spcPct val="0"/>
              </a:spcAft>
              <a:defRPr sz="30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a:lstStyle>
          <a:p>
            <a:r>
              <a:rPr lang="en-US"/>
              <a:t>Benefits of forming a Toastmasters club</a:t>
            </a:r>
          </a:p>
        </p:txBody>
      </p:sp>
      <p:sp>
        <p:nvSpPr>
          <p:cNvPr id="35" name="TextBox 34"/>
          <p:cNvSpPr txBox="1"/>
          <p:nvPr/>
        </p:nvSpPr>
        <p:spPr>
          <a:xfrm>
            <a:off x="7191375" y="-5149850"/>
            <a:ext cx="184666" cy="369332"/>
          </a:xfrm>
          <a:prstGeom prst="rect">
            <a:avLst/>
          </a:prstGeom>
          <a:noFill/>
        </p:spPr>
        <p:txBody>
          <a:bodyPr wrap="none" rtlCol="0">
            <a:spAutoFit/>
          </a:bodyPr>
          <a:lstStyle/>
          <a:p>
            <a:endParaRPr lang="en-US"/>
          </a:p>
        </p:txBody>
      </p:sp>
      <p:sp>
        <p:nvSpPr>
          <p:cNvPr id="9" name="Content Placeholder 2"/>
          <p:cNvSpPr txBox="1">
            <a:spLocks/>
          </p:cNvSpPr>
          <p:nvPr/>
        </p:nvSpPr>
        <p:spPr>
          <a:xfrm>
            <a:off x="6127284" y="1600201"/>
            <a:ext cx="5495071" cy="1787892"/>
          </a:xfrm>
          <a:prstGeom prst="rect">
            <a:avLst/>
          </a:prstGeom>
        </p:spPr>
        <p:txBody>
          <a:bodyPr vert="horz" lIns="91440" tIns="45720" rIns="91440" bIns="45720" numCol="1" spcCol="457200" rtlCol="0">
            <a:norm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r>
              <a:rPr lang="en-US" sz="2100" dirty="0"/>
              <a:t>Build team camaraderie </a:t>
            </a:r>
          </a:p>
          <a:p>
            <a:r>
              <a:rPr lang="en-US" sz="2100" dirty="0"/>
              <a:t>Encourage employee retention</a:t>
            </a:r>
          </a:p>
          <a:p>
            <a:r>
              <a:rPr lang="en-US" sz="2100" dirty="0"/>
              <a:t>Strengthen the leadership bench</a:t>
            </a:r>
          </a:p>
        </p:txBody>
      </p:sp>
    </p:spTree>
    <p:extLst>
      <p:ext uri="{BB962C8B-B14F-4D97-AF65-F5344CB8AC3E}">
        <p14:creationId xmlns:p14="http://schemas.microsoft.com/office/powerpoint/2010/main" val="355501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 will learn to:</a:t>
            </a:r>
          </a:p>
        </p:txBody>
      </p:sp>
      <p:sp>
        <p:nvSpPr>
          <p:cNvPr id="17" name="Content Placeholder 2"/>
          <p:cNvSpPr txBox="1">
            <a:spLocks/>
          </p:cNvSpPr>
          <p:nvPr/>
        </p:nvSpPr>
        <p:spPr>
          <a:xfrm>
            <a:off x="609600" y="1635017"/>
            <a:ext cx="10972800" cy="4038600"/>
          </a:xfrm>
          <a:prstGeom prst="rect">
            <a:avLst/>
          </a:prstGeom>
        </p:spPr>
        <p:txBody>
          <a:bodyPr vert="horz" lIns="91440" tIns="45720" rIns="91440" bIns="45720" numCol="2" rtlCol="0">
            <a:noAutofit/>
          </a:bodyPr>
          <a:lstStyle>
            <a:lvl1pPr marL="287338" indent="-287338" algn="l" rtl="0" eaLnBrk="1" fontAlgn="base" hangingPunct="1">
              <a:spcBef>
                <a:spcPct val="20000"/>
              </a:spcBef>
              <a:spcAft>
                <a:spcPct val="0"/>
              </a:spcAft>
              <a:buClr>
                <a:srgbClr val="800000"/>
              </a:buClr>
              <a:buSzPct val="100000"/>
              <a:buFont typeface="ArialUnicodeMS" charset="0"/>
              <a:buChar char="▸"/>
              <a:defRPr sz="2400">
                <a:solidFill>
                  <a:schemeClr val="tx2">
                    <a:lumMod val="65000"/>
                    <a:lumOff val="35000"/>
                  </a:schemeClr>
                </a:solidFill>
                <a:latin typeface="Myriad Pro" charset="0"/>
                <a:ea typeface="Myriad Pro" charset="0"/>
                <a:cs typeface="Myriad Pro" charset="0"/>
              </a:defRPr>
            </a:lvl1pPr>
            <a:lvl2pPr marL="685800" indent="-228600" algn="l" rtl="0" eaLnBrk="1" fontAlgn="base" hangingPunct="1">
              <a:spcBef>
                <a:spcPct val="20000"/>
              </a:spcBef>
              <a:spcAft>
                <a:spcPct val="0"/>
              </a:spcAft>
              <a:buClr>
                <a:srgbClr val="063052"/>
              </a:buClr>
              <a:buSzPct val="80000"/>
              <a:buFont typeface="Wingdings" charset="0"/>
              <a:buChar char="§"/>
              <a:defRPr sz="2000">
                <a:solidFill>
                  <a:schemeClr val="tx2">
                    <a:lumMod val="65000"/>
                    <a:lumOff val="35000"/>
                  </a:schemeClr>
                </a:solidFill>
                <a:latin typeface="Myriad Pro" charset="0"/>
                <a:ea typeface="Myriad Pro" charset="0"/>
                <a:cs typeface="Myriad Pro" charset="0"/>
              </a:defRPr>
            </a:lvl2pPr>
            <a:lvl3pPr marL="1084263" indent="-169863" algn="l" rtl="0" eaLnBrk="1" fontAlgn="base" hangingPunct="1">
              <a:spcBef>
                <a:spcPct val="20000"/>
              </a:spcBef>
              <a:spcAft>
                <a:spcPct val="0"/>
              </a:spcAft>
              <a:buClr>
                <a:srgbClr val="800000"/>
              </a:buClr>
              <a:buChar char="•"/>
              <a:defRPr sz="1800">
                <a:solidFill>
                  <a:schemeClr val="tx2">
                    <a:lumMod val="65000"/>
                    <a:lumOff val="35000"/>
                  </a:schemeClr>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2">
                    <a:lumMod val="65000"/>
                    <a:lumOff val="35000"/>
                  </a:schemeClr>
                </a:solidFill>
                <a:latin typeface="Myriad Pro" charset="0"/>
                <a:ea typeface="Myriad Pro" charset="0"/>
                <a:cs typeface="Myriad Pro" charset="0"/>
              </a:defRPr>
            </a:lvl4pPr>
            <a:lvl5pPr marL="2060575" indent="-290513" algn="l" rtl="0" eaLnBrk="1" fontAlgn="base" hangingPunct="1">
              <a:spcBef>
                <a:spcPct val="20000"/>
              </a:spcBef>
              <a:spcAft>
                <a:spcPct val="0"/>
              </a:spcAft>
              <a:buClr>
                <a:srgbClr val="800000"/>
              </a:buClr>
              <a:buFont typeface="Courier New" charset="0"/>
              <a:buChar char="o"/>
              <a:defRPr sz="1600">
                <a:solidFill>
                  <a:schemeClr val="tx2">
                    <a:lumMod val="65000"/>
                    <a:lumOff val="35000"/>
                  </a:schemeClr>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a:lstStyle>
          <a:p>
            <a:pPr marL="855663" lvl="2" indent="0">
              <a:lnSpc>
                <a:spcPts val="7200"/>
              </a:lnSpc>
              <a:spcBef>
                <a:spcPts val="0"/>
              </a:spcBef>
              <a:buNone/>
            </a:pPr>
            <a:r>
              <a:rPr lang="en-US" sz="2400" dirty="0"/>
              <a:t>Conduct effective meetings</a:t>
            </a:r>
          </a:p>
          <a:p>
            <a:pPr marL="855663" lvl="2" indent="0">
              <a:lnSpc>
                <a:spcPts val="7200"/>
              </a:lnSpc>
              <a:spcBef>
                <a:spcPts val="0"/>
              </a:spcBef>
              <a:buNone/>
            </a:pPr>
            <a:r>
              <a:rPr lang="en-US" sz="2400" dirty="0"/>
              <a:t>Practice time management</a:t>
            </a:r>
          </a:p>
          <a:p>
            <a:pPr marL="855663" lvl="2" indent="0">
              <a:lnSpc>
                <a:spcPts val="7200"/>
              </a:lnSpc>
              <a:spcBef>
                <a:spcPts val="0"/>
              </a:spcBef>
              <a:buNone/>
            </a:pPr>
            <a:r>
              <a:rPr lang="en-US" sz="2400" dirty="0"/>
              <a:t>Enhance their listening skills</a:t>
            </a:r>
          </a:p>
          <a:p>
            <a:pPr marL="855663" lvl="2" indent="0">
              <a:lnSpc>
                <a:spcPts val="7200"/>
              </a:lnSpc>
              <a:spcBef>
                <a:spcPts val="0"/>
              </a:spcBef>
              <a:buNone/>
            </a:pPr>
            <a:r>
              <a:rPr lang="en-US" sz="2400" dirty="0"/>
              <a:t>Sharpen their presentation skills</a:t>
            </a:r>
          </a:p>
          <a:p>
            <a:pPr marL="855663" lvl="2" indent="0">
              <a:lnSpc>
                <a:spcPts val="7200"/>
              </a:lnSpc>
              <a:spcBef>
                <a:spcPts val="0"/>
              </a:spcBef>
              <a:buNone/>
            </a:pPr>
            <a:r>
              <a:rPr lang="en-US" sz="2400" dirty="0"/>
              <a:t>Boost team collaboration</a:t>
            </a:r>
          </a:p>
          <a:p>
            <a:pPr marL="855663" lvl="2" indent="0">
              <a:lnSpc>
                <a:spcPts val="7200"/>
              </a:lnSpc>
              <a:spcBef>
                <a:spcPts val="0"/>
              </a:spcBef>
              <a:buNone/>
            </a:pPr>
            <a:r>
              <a:rPr lang="en-US" sz="2400" dirty="0"/>
              <a:t>Guide successful teams</a:t>
            </a:r>
          </a:p>
          <a:p>
            <a:pPr marL="855663" lvl="2" indent="0">
              <a:lnSpc>
                <a:spcPts val="7200"/>
              </a:lnSpc>
              <a:spcBef>
                <a:spcPts val="0"/>
              </a:spcBef>
              <a:buNone/>
            </a:pPr>
            <a:r>
              <a:rPr lang="en-US" sz="2400" dirty="0"/>
              <a:t>Take and implement feedback</a:t>
            </a:r>
          </a:p>
        </p:txBody>
      </p:sp>
      <p:pic>
        <p:nvPicPr>
          <p:cNvPr id="18" name="Picture 17" descr="time management-new.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9574" y="2972751"/>
            <a:ext cx="563032" cy="563032"/>
          </a:xfrm>
          <a:prstGeom prst="rect">
            <a:avLst/>
          </a:prstGeom>
        </p:spPr>
      </p:pic>
      <p:pic>
        <p:nvPicPr>
          <p:cNvPr id="19" name="Picture 18" descr="teams-new.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26405" y="2998149"/>
            <a:ext cx="568898" cy="563032"/>
          </a:xfrm>
          <a:prstGeom prst="rect">
            <a:avLst/>
          </a:prstGeom>
        </p:spPr>
      </p:pic>
      <p:pic>
        <p:nvPicPr>
          <p:cNvPr id="20" name="Picture 19" descr="meeting-new.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574" y="1982151"/>
            <a:ext cx="563032" cy="563032"/>
          </a:xfrm>
          <a:prstGeom prst="rect">
            <a:avLst/>
          </a:prstGeom>
        </p:spPr>
      </p:pic>
      <p:pic>
        <p:nvPicPr>
          <p:cNvPr id="21" name="Picture 20" descr="listening-new.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16205" y="3887151"/>
            <a:ext cx="568898" cy="563032"/>
          </a:xfrm>
          <a:prstGeom prst="rect">
            <a:avLst/>
          </a:prstGeom>
        </p:spPr>
      </p:pic>
      <p:pic>
        <p:nvPicPr>
          <p:cNvPr id="22" name="Picture 21" descr="feedback-new.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29774" y="3963351"/>
            <a:ext cx="563032" cy="563032"/>
          </a:xfrm>
          <a:prstGeom prst="rect">
            <a:avLst/>
          </a:prstGeom>
        </p:spPr>
      </p:pic>
      <p:pic>
        <p:nvPicPr>
          <p:cNvPr id="23" name="Picture 22" descr="feedback 2-new.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26405" y="2016017"/>
            <a:ext cx="568898" cy="563032"/>
          </a:xfrm>
          <a:prstGeom prst="rect">
            <a:avLst/>
          </a:prstGeom>
        </p:spPr>
      </p:pic>
      <p:pic>
        <p:nvPicPr>
          <p:cNvPr id="24" name="Picture 23" descr="presentation skills-new.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19574" y="4797317"/>
            <a:ext cx="563032" cy="563032"/>
          </a:xfrm>
          <a:prstGeom prst="rect">
            <a:avLst/>
          </a:prstGeom>
        </p:spPr>
      </p:pic>
    </p:spTree>
    <p:extLst>
      <p:ext uri="{BB962C8B-B14F-4D97-AF65-F5344CB8AC3E}">
        <p14:creationId xmlns:p14="http://schemas.microsoft.com/office/powerpoint/2010/main" val="12693186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Toastmasters club experience</a:t>
            </a:r>
          </a:p>
        </p:txBody>
      </p:sp>
      <p:sp>
        <p:nvSpPr>
          <p:cNvPr id="3" name="Content Placeholder 2"/>
          <p:cNvSpPr>
            <a:spLocks noGrp="1"/>
          </p:cNvSpPr>
          <p:nvPr>
            <p:ph idx="1"/>
          </p:nvPr>
        </p:nvSpPr>
        <p:spPr>
          <a:xfrm>
            <a:off x="609600" y="1604155"/>
            <a:ext cx="5791200" cy="4872845"/>
          </a:xfrm>
        </p:spPr>
        <p:txBody>
          <a:bodyPr numCol="1" spcCol="457200">
            <a:normAutofit/>
          </a:bodyPr>
          <a:lstStyle/>
          <a:p>
            <a:r>
              <a:rPr lang="en-US" sz="2100" dirty="0"/>
              <a:t>Hands-on learning environment</a:t>
            </a:r>
          </a:p>
          <a:p>
            <a:r>
              <a:rPr lang="en-US" sz="2100" dirty="0"/>
              <a:t>Practice prepared and impromptu speeches</a:t>
            </a:r>
          </a:p>
          <a:p>
            <a:r>
              <a:rPr lang="en-US" sz="2100" dirty="0"/>
              <a:t>Receive feedback and evaluations in a supportive environment</a:t>
            </a:r>
          </a:p>
          <a:p>
            <a:r>
              <a:rPr lang="en-US" sz="2100" dirty="0"/>
              <a:t>Opportunities to lead </a:t>
            </a:r>
            <a:r>
              <a:rPr lang="en-US" sz="2100" dirty="0">
                <a:solidFill>
                  <a:srgbClr val="595959"/>
                </a:solidFill>
              </a:rPr>
              <a:t>at every meeting</a:t>
            </a:r>
          </a:p>
          <a:p>
            <a:r>
              <a:rPr lang="en-US" sz="2100" dirty="0"/>
              <a:t>Access to a mentor</a:t>
            </a:r>
          </a:p>
          <a:p>
            <a:pPr marL="0" indent="0">
              <a:buNone/>
            </a:pPr>
            <a:endParaRPr lang="en-US" sz="2100" dirty="0"/>
          </a:p>
          <a:p>
            <a:pPr marL="0" indent="0">
              <a:buNone/>
            </a:pPr>
            <a:endParaRPr lang="en-US" sz="2100" dirty="0"/>
          </a:p>
        </p:txBody>
      </p:sp>
      <p:pic>
        <p:nvPicPr>
          <p:cNvPr id="12" name="Picture 11" descr="CMM_540.jpg"/>
          <p:cNvPicPr>
            <a:picLocks noChangeAspect="1"/>
          </p:cNvPicPr>
          <p:nvPr/>
        </p:nvPicPr>
        <p:blipFill rotWithShape="1">
          <a:blip r:embed="rId3" cstate="email">
            <a:extLst>
              <a:ext uri="{28A0092B-C50C-407E-A947-70E740481C1C}">
                <a14:useLocalDpi xmlns:a14="http://schemas.microsoft.com/office/drawing/2010/main" val="0"/>
              </a:ext>
            </a:extLst>
          </a:blip>
          <a:srcRect l="46181" t="4885" r="519" b="15009"/>
          <a:stretch/>
        </p:blipFill>
        <p:spPr>
          <a:xfrm>
            <a:off x="6784975" y="1600200"/>
            <a:ext cx="4873625" cy="4883149"/>
          </a:xfrm>
          <a:prstGeom prst="roundRect">
            <a:avLst>
              <a:gd name="adj" fmla="val 2326"/>
            </a:avLst>
          </a:prstGeom>
        </p:spPr>
      </p:pic>
    </p:spTree>
    <p:extLst>
      <p:ext uri="{BB962C8B-B14F-4D97-AF65-F5344CB8AC3E}">
        <p14:creationId xmlns:p14="http://schemas.microsoft.com/office/powerpoint/2010/main" val="3019681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the Pathways learning experience?</a:t>
            </a:r>
          </a:p>
        </p:txBody>
      </p:sp>
      <p:pic>
        <p:nvPicPr>
          <p:cNvPr id="7" name="Picture 6" descr="TI-Pathways-Image-P1.jpg"/>
          <p:cNvPicPr>
            <a:picLocks noChangeAspect="1"/>
          </p:cNvPicPr>
          <p:nvPr/>
        </p:nvPicPr>
        <p:blipFill rotWithShape="1">
          <a:blip r:embed="rId3" cstate="email">
            <a:extLst>
              <a:ext uri="{28A0092B-C50C-407E-A947-70E740481C1C}">
                <a14:useLocalDpi xmlns:a14="http://schemas.microsoft.com/office/drawing/2010/main" val="0"/>
              </a:ext>
            </a:extLst>
          </a:blip>
          <a:srcRect l="14692" t="2453" r="10921" b="1815"/>
          <a:stretch/>
        </p:blipFill>
        <p:spPr>
          <a:xfrm>
            <a:off x="7200900" y="1603375"/>
            <a:ext cx="4435476" cy="4882896"/>
          </a:xfrm>
          <a:prstGeom prst="roundRect">
            <a:avLst>
              <a:gd name="adj" fmla="val 1872"/>
            </a:avLst>
          </a:prstGeom>
        </p:spPr>
      </p:pic>
      <p:sp>
        <p:nvSpPr>
          <p:cNvPr id="8" name="Content Placeholder 2"/>
          <p:cNvSpPr>
            <a:spLocks noGrp="1"/>
          </p:cNvSpPr>
          <p:nvPr>
            <p:ph idx="1"/>
          </p:nvPr>
        </p:nvSpPr>
        <p:spPr>
          <a:xfrm>
            <a:off x="609598" y="1604155"/>
            <a:ext cx="6591302" cy="5101445"/>
          </a:xfrm>
        </p:spPr>
        <p:txBody>
          <a:bodyPr>
            <a:normAutofit/>
          </a:bodyPr>
          <a:lstStyle/>
          <a:p>
            <a:r>
              <a:rPr lang="en-US" sz="2100" dirty="0"/>
              <a:t>Pathways is Toastmasters’ education program</a:t>
            </a:r>
          </a:p>
          <a:p>
            <a:r>
              <a:rPr lang="en-US" sz="2100" dirty="0"/>
              <a:t>Each employee receives one free path to start</a:t>
            </a:r>
          </a:p>
          <a:p>
            <a:r>
              <a:rPr lang="en-US" sz="2100" dirty="0"/>
              <a:t>Choose from 10 paths based on individual goals</a:t>
            </a:r>
          </a:p>
          <a:p>
            <a:r>
              <a:rPr lang="en-US" sz="2100" dirty="0"/>
              <a:t>Use Pathways online or in print</a:t>
            </a:r>
          </a:p>
          <a:p>
            <a:r>
              <a:rPr lang="en-US" sz="2100" dirty="0"/>
              <a:t>Work at your own pace</a:t>
            </a:r>
          </a:p>
          <a:p>
            <a:r>
              <a:rPr lang="en-US" sz="2100" dirty="0"/>
              <a:t>Build professional skills</a:t>
            </a:r>
          </a:p>
        </p:txBody>
      </p:sp>
    </p:spTree>
    <p:extLst>
      <p:ext uri="{BB962C8B-B14F-4D97-AF65-F5344CB8AC3E}">
        <p14:creationId xmlns:p14="http://schemas.microsoft.com/office/powerpoint/2010/main" val="24699658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glimpse into Pathways</a:t>
            </a:r>
          </a:p>
        </p:txBody>
      </p:sp>
      <p:sp>
        <p:nvSpPr>
          <p:cNvPr id="5" name="TextBox 4"/>
          <p:cNvSpPr txBox="1"/>
          <p:nvPr/>
        </p:nvSpPr>
        <p:spPr>
          <a:xfrm>
            <a:off x="5588000" y="7837714"/>
            <a:ext cx="184666" cy="369332"/>
          </a:xfrm>
          <a:prstGeom prst="rect">
            <a:avLst/>
          </a:prstGeom>
          <a:noFill/>
        </p:spPr>
        <p:txBody>
          <a:bodyPr wrap="none" rtlCol="0">
            <a:spAutoFit/>
          </a:bodyPr>
          <a:lstStyle/>
          <a:p>
            <a:endParaRPr lang="en-US"/>
          </a:p>
        </p:txBody>
      </p:sp>
      <p:pic>
        <p:nvPicPr>
          <p:cNvPr id="4" name="Picture 3" descr="Pathways Chart@2x.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6875" y="825500"/>
            <a:ext cx="6318250" cy="6318250"/>
          </a:xfrm>
          <a:prstGeom prst="rect">
            <a:avLst/>
          </a:prstGeom>
        </p:spPr>
      </p:pic>
    </p:spTree>
    <p:extLst>
      <p:ext uri="{BB962C8B-B14F-4D97-AF65-F5344CB8AC3E}">
        <p14:creationId xmlns:p14="http://schemas.microsoft.com/office/powerpoint/2010/main" val="3297887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into Pathways</a:t>
            </a:r>
          </a:p>
        </p:txBody>
      </p:sp>
      <p:pic>
        <p:nvPicPr>
          <p:cNvPr id="10" name="Picture 9" descr="5 Core Competencies.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1650036"/>
            <a:ext cx="2163746" cy="4855464"/>
          </a:xfrm>
          <a:prstGeom prst="rect">
            <a:avLst/>
          </a:prstGeom>
        </p:spPr>
      </p:pic>
      <p:pic>
        <p:nvPicPr>
          <p:cNvPr id="11" name="Picture 10" descr="10 Path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22474" y="1654370"/>
            <a:ext cx="8583726" cy="4855464"/>
          </a:xfrm>
          <a:prstGeom prst="rect">
            <a:avLst/>
          </a:prstGeom>
        </p:spPr>
      </p:pic>
    </p:spTree>
    <p:extLst>
      <p:ext uri="{BB962C8B-B14F-4D97-AF65-F5344CB8AC3E}">
        <p14:creationId xmlns:p14="http://schemas.microsoft.com/office/powerpoint/2010/main" val="2801171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5198</TotalTime>
  <Words>1879</Words>
  <Application>Microsoft Office PowerPoint</Application>
  <PresentationFormat>Widescreen</PresentationFormat>
  <Paragraphs>90</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Black</vt:lpstr>
      <vt:lpstr>ArialUnicodeMS</vt:lpstr>
      <vt:lpstr>Calibri</vt:lpstr>
      <vt:lpstr>Courier New</vt:lpstr>
      <vt:lpstr>Myriad Pro</vt:lpstr>
      <vt:lpstr>Myriad Pro Semibold</vt:lpstr>
      <vt:lpstr>Wingdings</vt:lpstr>
      <vt:lpstr>ヒラギノ角ゴ Pro W3</vt:lpstr>
      <vt:lpstr>TI Corporate: 4x3 – Title &amp; Content</vt:lpstr>
      <vt:lpstr>Develop Your Leaders From Within</vt:lpstr>
      <vt:lpstr>What is Toastmasters?</vt:lpstr>
      <vt:lpstr>Who uses Toastmasters?</vt:lpstr>
      <vt:lpstr>Benefits of forming a Toastmasters club</vt:lpstr>
      <vt:lpstr>Employees will learn to:</vt:lpstr>
      <vt:lpstr>The Toastmasters club experience</vt:lpstr>
      <vt:lpstr>What is the Pathways learning experience?</vt:lpstr>
      <vt:lpstr>A glimpse into Pathways</vt:lpstr>
      <vt:lpstr>A closer look into Pathways</vt:lpstr>
      <vt:lpstr>Testimonials</vt:lpstr>
      <vt:lpstr>Break barriers, not your budget</vt:lpstr>
      <vt:lpstr>Toastmasters is here to help</vt:lpstr>
      <vt:lpstr>Start your club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your leaders from within</dc:title>
  <dc:creator>Andy Tonge</dc:creator>
  <cp:lastModifiedBy>Lori Ziebarth</cp:lastModifiedBy>
  <cp:revision>56</cp:revision>
  <cp:lastPrinted>2018-07-02T18:02:34Z</cp:lastPrinted>
  <dcterms:modified xsi:type="dcterms:W3CDTF">2018-08-06T17:23:23Z</dcterms:modified>
</cp:coreProperties>
</file>