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SemiBol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spXYJZN0ZoozF5kgL+629diCW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" name="Google Shape;19;p16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Google Shape;20;p16" descr="Toastmasters Internatio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5" y="1830810"/>
            <a:ext cx="2782570" cy="43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2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_2">
  <p:cSld name="Title and Text Left_Content Right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9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9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_2">
  <p:cSld name="Title and Text Left Multiple_Content Right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" name="Google Shape;109;p30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30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3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31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31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1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32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ull Image">
  <p:cSld name="Title and Full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3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33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w to use colors">
  <p:cSld name="How to use color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4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34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1" name="Google Shape;141;p34"/>
          <p:cNvGrpSpPr/>
          <p:nvPr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42" name="Google Shape;142;p34"/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4"/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4"/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4"/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4"/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4"/>
            <p:cNvSpPr txBox="1"/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48" name="Google Shape;148;p34"/>
            <p:cNvSpPr txBox="1"/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49" name="Google Shape;149;p34"/>
            <p:cNvSpPr txBox="1"/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50" name="Google Shape;150;p34"/>
            <p:cNvSpPr txBox="1"/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51" name="Google Shape;151;p34"/>
            <p:cNvSpPr txBox="1"/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152" name="Google Shape;152;p34"/>
          <p:cNvGrpSpPr/>
          <p:nvPr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153" name="Google Shape;153;p34"/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4"/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4"/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4"/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 txBox="1"/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59" name="Google Shape;159;p34"/>
            <p:cNvSpPr txBox="1"/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60" name="Google Shape;160;p34"/>
            <p:cNvSpPr txBox="1"/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61" name="Google Shape;161;p34"/>
            <p:cNvSpPr txBox="1"/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62" name="Google Shape;162;p34"/>
            <p:cNvSpPr txBox="1"/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CA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163" name="Google Shape;163;p34"/>
          <p:cNvSpPr txBox="1"/>
          <p:nvPr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font size - </a:t>
            </a: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18pt</a:t>
            </a: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weight - </a:t>
            </a: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</a:t>
            </a: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(when used on background colors, for best accessibility).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Dark Gray </a:t>
            </a:r>
            <a:r>
              <a:rPr lang="en-CA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#333333 </a:t>
            </a: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on Accent 1 and Accent 2.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White </a:t>
            </a: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#FFFFFF </a:t>
            </a: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color </a:t>
            </a:r>
            <a:b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Accent 3, Accent 4, and Accent 5.</a:t>
            </a:r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7"/>
          <p:cNvSpPr txBox="1"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0" name="Google Shape;180;p37"/>
          <p:cNvCxnSpPr/>
          <p:nvPr/>
        </p:nvCxnSpPr>
        <p:spPr>
          <a:xfrm>
            <a:off x="1422400" y="2743200"/>
            <a:ext cx="934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6113" y="1830811"/>
            <a:ext cx="2775881" cy="42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>
  <p:cSld name="Spacer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2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3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4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10" name="Google Shape;210;p43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3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Title and 3 Image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>
            <a:spLocks noGrp="1"/>
          </p:cNvSpPr>
          <p:nvPr>
            <p:ph type="pic" idx="2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44"/>
          <p:cNvSpPr>
            <a:spLocks noGrp="1"/>
          </p:cNvSpPr>
          <p:nvPr>
            <p:ph type="body" idx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lt1">
              <a:alpha val="9803"/>
            </a:schemeClr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body" idx="3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4"/>
          <p:cNvSpPr>
            <a:spLocks noGrp="1"/>
          </p:cNvSpPr>
          <p:nvPr>
            <p:ph type="pic" idx="4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44"/>
          <p:cNvSpPr>
            <a:spLocks noGrp="1"/>
          </p:cNvSpPr>
          <p:nvPr>
            <p:ph type="body" idx="5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lt1">
              <a:alpha val="9803"/>
            </a:schemeClr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800"/>
              <a:buFont typeface="Arial"/>
              <a:buNone/>
              <a:defRPr sz="1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4"/>
          <p:cNvSpPr txBox="1">
            <a:spLocks noGrp="1"/>
          </p:cNvSpPr>
          <p:nvPr>
            <p:ph type="body" idx="6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>
            <a:spLocks noGrp="1"/>
          </p:cNvSpPr>
          <p:nvPr>
            <p:ph type="pic" idx="7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44"/>
          <p:cNvSpPr>
            <a:spLocks noGrp="1"/>
          </p:cNvSpPr>
          <p:nvPr>
            <p:ph type="body" idx="8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lt1">
              <a:alpha val="9803"/>
            </a:schemeClr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400" rIns="91425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body" idx="9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i="0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5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5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body" idx="2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b="0" i="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i="0">
                <a:solidFill>
                  <a:srgbClr val="FEFEF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5"/>
          <p:cNvSpPr>
            <a:spLocks noGrp="1"/>
          </p:cNvSpPr>
          <p:nvPr>
            <p:ph type="pic" idx="3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5"/>
          <p:cNvSpPr/>
          <p:nvPr/>
        </p:nvSpPr>
        <p:spPr>
          <a:xfrm>
            <a:off x="-2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acer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9" name="Google Shape;29;p18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6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Content Right">
  <p:cSld name="Title and Text Left_Content Righ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46" name="Google Shape;246;p4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_Text Right">
  <p:cSld name="Title and Text Left_Text Righ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8"/>
          <p:cNvSpPr txBox="1">
            <a:spLocks noGrp="1"/>
          </p:cNvSpPr>
          <p:nvPr>
            <p:ph type="body" idx="1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1" name="Google Shape;251;p4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body" idx="2"/>
          </p:nvPr>
        </p:nvSpPr>
        <p:spPr>
          <a:xfrm>
            <a:off x="6429756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Content Right">
  <p:cSld name="Title and Text Left Multiple_Content Righ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9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57" name="Google Shape;257;p49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49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9048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Left Multiple_Text Right">
  <p:cSld name="Title and Text Left Multiple_Text Righ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0"/>
          <p:cNvSpPr/>
          <p:nvPr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0"/>
          <p:cNvSpPr txBox="1">
            <a:spLocks noGrp="1"/>
          </p:cNvSpPr>
          <p:nvPr>
            <p:ph type="body" idx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67" name="Google Shape;267;p50"/>
          <p:cNvCxnSpPr/>
          <p:nvPr/>
        </p:nvCxnSpPr>
        <p:spPr>
          <a:xfrm>
            <a:off x="406400" y="1476768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50"/>
          <p:cNvSpPr txBox="1">
            <a:spLocks noGrp="1"/>
          </p:cNvSpPr>
          <p:nvPr>
            <p:ph type="body" idx="2"/>
          </p:nvPr>
        </p:nvSpPr>
        <p:spPr>
          <a:xfrm>
            <a:off x="6418522" y="419100"/>
            <a:ext cx="5495544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0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Image">
  <p:cSld name="Title and Large Imag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>
            <a:spLocks noGrp="1"/>
          </p:cNvSpPr>
          <p:nvPr>
            <p:ph type="pic" idx="2"/>
          </p:nvPr>
        </p:nvSpPr>
        <p:spPr>
          <a:xfrm>
            <a:off x="0" y="1142999"/>
            <a:ext cx="12192000" cy="508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51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7" name="Google Shape;277;p51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52"/>
          <p:cNvCxnSpPr/>
          <p:nvPr/>
        </p:nvCxnSpPr>
        <p:spPr>
          <a:xfrm>
            <a:off x="406402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52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92000" cy="571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52"/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4" name="Google Shape;284;p52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3" name="Google Shape;53;p23"/>
          <p:cNvSpPr>
            <a:spLocks noGrp="1"/>
          </p:cNvSpPr>
          <p:nvPr>
            <p:ph type="body" idx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>
            <a:spLocks noGrp="1"/>
          </p:cNvSpPr>
          <p:nvPr>
            <p:ph type="body" idx="2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>
            <a:spLocks noGrp="1"/>
          </p:cNvSpPr>
          <p:nvPr>
            <p:ph type="body" idx="3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365750" tIns="822950" rIns="365750" bIns="36575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4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5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6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ext">
  <p:cSld name="Imag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/>
          <p:nvPr/>
        </p:nvSpPr>
        <p:spPr>
          <a:xfrm>
            <a:off x="-12192" y="6212926"/>
            <a:ext cx="12216383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/>
          <p:nvPr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4"/>
          <p:cNvSpPr/>
          <p:nvPr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4"/>
          <p:cNvSpPr>
            <a:spLocks noGrp="1"/>
          </p:cNvSpPr>
          <p:nvPr>
            <p:ph type="pic" idx="2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400"/>
              <a:buNone/>
              <a:defRPr b="0" i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20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7A7A"/>
              </a:buClr>
              <a:buSzPts val="1800"/>
              <a:buNone/>
              <a:defRPr b="1" i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5" descr="Toastmasters International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3559" y="6316627"/>
            <a:ext cx="1773873" cy="4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243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6"/>
          <p:cNvSpPr/>
          <p:nvPr/>
        </p:nvSpPr>
        <p:spPr>
          <a:xfrm>
            <a:off x="-2" y="6212926"/>
            <a:ext cx="12192000" cy="6450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74" name="Google Shape;174;p36"/>
          <p:cNvCxnSpPr/>
          <p:nvPr/>
        </p:nvCxnSpPr>
        <p:spPr>
          <a:xfrm>
            <a:off x="406400" y="989880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5" name="Google Shape;175;p3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2430" y="6410997"/>
            <a:ext cx="1607820" cy="2489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ainyquote.com/quotes/michael_jordan_3790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new-member-profile-she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astmasters.org/Resources/Moments-of-Truth" TargetMode="External"/><Relationship Id="rId4" Type="http://schemas.openxmlformats.org/officeDocument/2006/relationships/hyperlink" Target="https://www.toastmasters.org/Resources/Distinguished-Club-Program-and-Club-Success-Plan-Englis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106tm.org/wp-content/uploads/2018/10/1310-Club-Leadership-Handbook-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riveglobal.com/stories/qualities-of-a-good-business-lead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clGisv57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nkwealthmagazine.com/marketing-road-map-succ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"/>
          <p:cNvSpPr txBox="1">
            <a:spLocks noGrp="1"/>
          </p:cNvSpPr>
          <p:nvPr>
            <p:ph type="ctrTitle"/>
          </p:nvPr>
        </p:nvSpPr>
        <p:spPr>
          <a:xfrm>
            <a:off x="1919286" y="2536135"/>
            <a:ext cx="9144000" cy="299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</a:pPr>
            <a:r>
              <a:rPr lang="en-CA" sz="4000" b="1">
                <a:latin typeface="Calibri"/>
                <a:ea typeface="Calibri"/>
                <a:cs typeface="Calibri"/>
                <a:sym typeface="Calibri"/>
              </a:rPr>
              <a:t>Officer Club Training 2021: Cultivating A Mindset for Success</a:t>
            </a:r>
            <a:endParaRPr sz="4000"/>
          </a:p>
        </p:txBody>
      </p:sp>
      <p:sp>
        <p:nvSpPr>
          <p:cNvPr id="290" name="Google Shape;290;p1"/>
          <p:cNvSpPr txBox="1">
            <a:spLocks noGrp="1"/>
          </p:cNvSpPr>
          <p:nvPr>
            <p:ph type="subTitle" idx="1"/>
          </p:nvPr>
        </p:nvSpPr>
        <p:spPr>
          <a:xfrm>
            <a:off x="2314574" y="5191125"/>
            <a:ext cx="8058151" cy="115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/>
              <a:t>Club Success Plan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/>
              <a:t>Moments of Truth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/>
              <a:t>Tools for Success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561" y="804250"/>
            <a:ext cx="6496878" cy="34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 txBox="1"/>
          <p:nvPr/>
        </p:nvSpPr>
        <p:spPr>
          <a:xfrm>
            <a:off x="3048000" y="4283609"/>
            <a:ext cx="6096000" cy="31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</a:t>
            </a:r>
            <a:r>
              <a:rPr lang="en-CA" sz="14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https://www.brainyquote.com/quotes/michael_jordan_379019</a:t>
            </a: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358" name="Google Shape;358;p10"/>
          <p:cNvSpPr txBox="1"/>
          <p:nvPr/>
        </p:nvSpPr>
        <p:spPr>
          <a:xfrm>
            <a:off x="927652" y="4596259"/>
            <a:ext cx="9568070" cy="15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“There’s No “I” In Team, But There’s A “You” In Influencer”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1"/>
          <p:cNvPicPr preferRelativeResize="0"/>
          <p:nvPr/>
        </p:nvPicPr>
        <p:blipFill rotWithShape="1">
          <a:blip r:embed="rId3">
            <a:alphaModFix/>
          </a:blip>
          <a:srcRect l="34134" t="30216" r="23396" b="26738"/>
          <a:stretch/>
        </p:blipFill>
        <p:spPr>
          <a:xfrm>
            <a:off x="2173357" y="1166191"/>
            <a:ext cx="7739269" cy="50225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65" name="Google Shape;365;p11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8608" y="1360005"/>
            <a:ext cx="6294783" cy="358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 txBox="1"/>
          <p:nvPr/>
        </p:nvSpPr>
        <p:spPr>
          <a:xfrm>
            <a:off x="2782957" y="767279"/>
            <a:ext cx="6096000" cy="59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>
                <a:solidFill>
                  <a:srgbClr val="1D252C"/>
                </a:solidFill>
                <a:latin typeface="Arial"/>
                <a:ea typeface="Arial"/>
                <a:cs typeface="Arial"/>
                <a:sym typeface="Arial"/>
              </a:rPr>
              <a:t>This Moment of Truth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1364973" y="5162037"/>
            <a:ext cx="9501809" cy="99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•"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chat box tell me: </a:t>
            </a:r>
            <a:r>
              <a:rPr lang="en-CA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What are the challenges/barriers your club faces with completing a Club Success Plan?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/>
          <p:nvPr/>
        </p:nvSpPr>
        <p:spPr>
          <a:xfrm>
            <a:off x="1457631" y="1133051"/>
            <a:ext cx="9077846" cy="4591898"/>
          </a:xfrm>
          <a:prstGeom prst="rect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Calls to Action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your strengths, your member’s strengths, your club’s strengths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Member Profile Sheet: </a:t>
            </a:r>
            <a:r>
              <a:rPr lang="en-CA" sz="1800" b="0" i="0" u="sng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https://www.toastmasters.org/resources/new-member-profile-sheet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Pathways ice breaker speech or table topics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 Complete or update your Club Success Plan (business plan)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Distinguished Club Plan and Club Success Plan: </a:t>
            </a:r>
            <a:r>
              <a:rPr lang="en-CA" sz="1800" b="0" i="0" u="sng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https://www.toastmasters.org/Resources/Distinguished-Club-Program-and-Club-Success-Plan-English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  Evaluate your club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Moments of Truth: </a:t>
            </a:r>
            <a:r>
              <a:rPr lang="en-CA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https://www.toastmasters.org/Resources/Moments-of-Truth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   Review your Club Success Plan regularly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C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shared drive for your club in Google Docs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   Celebrate your success!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3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/>
          <p:nvPr/>
        </p:nvSpPr>
        <p:spPr>
          <a:xfrm>
            <a:off x="1974575" y="1046922"/>
            <a:ext cx="8295860" cy="28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Tools: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Leadership Handbook (District 106 website): </a:t>
            </a:r>
            <a:r>
              <a:rPr lang="en-CA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http://d106tm.org/wp-content/uploads/2018/10/1310-Club-Leadership-Handbook-1.pdf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up: Pathways presentation­­­…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986588" cy="62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"/>
          <p:cNvSpPr txBox="1"/>
          <p:nvPr/>
        </p:nvSpPr>
        <p:spPr>
          <a:xfrm>
            <a:off x="7124699" y="447675"/>
            <a:ext cx="4846663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 Everywhere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out your device and go to in your browser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PollEV.com/matthewville304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 txBox="1"/>
          <p:nvPr/>
        </p:nvSpPr>
        <p:spPr>
          <a:xfrm>
            <a:off x="1630017" y="649357"/>
            <a:ext cx="8640417" cy="512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Officer Club Training 2021: Cultivating A Mindset for Success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going to get a lot of things out of today’s session…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give you the big picture of your role in cultivating the success of your club.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shift your mindset to cultivate success.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review the tools that Toastmasters gives us to cultivate the success of our clubs.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create a link between the knowledge and tools you gain as a club officer and success in your own life – we call these transferable skills.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help you understand your role as club officer. </a:t>
            </a:r>
            <a:endParaRPr/>
          </a:p>
        </p:txBody>
      </p:sp>
      <p:sp>
        <p:nvSpPr>
          <p:cNvPr id="303" name="Google Shape;303;p3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"/>
          <p:cNvPicPr preferRelativeResize="0"/>
          <p:nvPr/>
        </p:nvPicPr>
        <p:blipFill rotWithShape="1">
          <a:blip r:embed="rId3">
            <a:alphaModFix/>
          </a:blip>
          <a:srcRect l="5449" t="16533" r="29166" b="29018"/>
          <a:stretch/>
        </p:blipFill>
        <p:spPr>
          <a:xfrm>
            <a:off x="1603513" y="95664"/>
            <a:ext cx="8984974" cy="44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"/>
          <p:cNvSpPr txBox="1"/>
          <p:nvPr/>
        </p:nvSpPr>
        <p:spPr>
          <a:xfrm>
            <a:off x="1616765" y="4737129"/>
            <a:ext cx="8984974" cy="31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</a:t>
            </a:r>
            <a:r>
              <a:rPr lang="en-CA" sz="14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https://thriveglobal.com/stories/qualities-of-a-good-business-leader/</a:t>
            </a: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310" name="Google Shape;310;p4"/>
          <p:cNvSpPr txBox="1"/>
          <p:nvPr/>
        </p:nvSpPr>
        <p:spPr>
          <a:xfrm>
            <a:off x="361950" y="5049780"/>
            <a:ext cx="11315700" cy="112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•"/>
            </a:pPr>
            <a:r>
              <a:rPr lang="en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of hands:  </a:t>
            </a:r>
            <a:r>
              <a:rPr lang="en-CA" sz="32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many people in the room manage your own business?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486" y="1024084"/>
            <a:ext cx="8348869" cy="37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"/>
          <p:cNvSpPr txBox="1"/>
          <p:nvPr/>
        </p:nvSpPr>
        <p:spPr>
          <a:xfrm>
            <a:off x="3107635" y="395319"/>
            <a:ext cx="609600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Mindset For Success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1750943" y="4847966"/>
            <a:ext cx="8918712" cy="31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https://www.startupguys.net/5-ways-to-develop-a-mindset-for-success/)</a:t>
            </a:r>
            <a:endParaRPr/>
          </a:p>
        </p:txBody>
      </p:sp>
      <p:sp>
        <p:nvSpPr>
          <p:cNvPr id="319" name="Google Shape;319;p5"/>
          <p:cNvSpPr txBox="1"/>
          <p:nvPr/>
        </p:nvSpPr>
        <p:spPr>
          <a:xfrm>
            <a:off x="1219200" y="5256118"/>
            <a:ext cx="9753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in the chat:</a:t>
            </a:r>
            <a:r>
              <a:rPr lang="en-CA" sz="24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what do you think is the key ingredient for cultivating a mindset for success?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2020" t="15964" r="20833" b="15622"/>
          <a:stretch/>
        </p:blipFill>
        <p:spPr>
          <a:xfrm>
            <a:off x="980660" y="1340381"/>
            <a:ext cx="4929809" cy="4346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6" name="Google Shape;326;p6"/>
          <p:cNvPicPr preferRelativeResize="0"/>
          <p:nvPr/>
        </p:nvPicPr>
        <p:blipFill rotWithShape="1">
          <a:blip r:embed="rId5">
            <a:alphaModFix/>
          </a:blip>
          <a:srcRect l="36699" t="6271" r="25160" b="5930"/>
          <a:stretch/>
        </p:blipFill>
        <p:spPr>
          <a:xfrm>
            <a:off x="6681167" y="819723"/>
            <a:ext cx="3748295" cy="48673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27" name="Google Shape;327;p6"/>
          <p:cNvSpPr txBox="1"/>
          <p:nvPr/>
        </p:nvSpPr>
        <p:spPr>
          <a:xfrm>
            <a:off x="1762538" y="496557"/>
            <a:ext cx="29794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Strengths</a:t>
            </a:r>
            <a:endParaRPr/>
          </a:p>
        </p:txBody>
      </p:sp>
      <p:sp>
        <p:nvSpPr>
          <p:cNvPr id="328" name="Google Shape;328;p6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6785" y="1216969"/>
            <a:ext cx="5393633" cy="3138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4" name="Google Shape;334;p7"/>
          <p:cNvSpPr txBox="1"/>
          <p:nvPr/>
        </p:nvSpPr>
        <p:spPr>
          <a:xfrm>
            <a:off x="1941444" y="4624660"/>
            <a:ext cx="80043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</a:t>
            </a:r>
            <a:r>
              <a:rPr lang="en-CA" sz="14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https://thinkwealthmagazine.com/marketing-road-map-success/</a:t>
            </a: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1325219" y="5201499"/>
            <a:ext cx="10137912" cy="99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 of hands: </a:t>
            </a:r>
            <a:r>
              <a:rPr lang="en-CA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many of you would most likely write a business plan before starting your small business?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2809463" y="484110"/>
            <a:ext cx="609600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 txBox="1"/>
          <p:nvPr/>
        </p:nvSpPr>
        <p:spPr>
          <a:xfrm>
            <a:off x="2206486" y="637283"/>
            <a:ext cx="7779026" cy="5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Club Success Plan </a:t>
            </a:r>
            <a:r>
              <a:rPr lang="en-CA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business plan!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8"/>
          <p:cNvPicPr preferRelativeResize="0"/>
          <p:nvPr/>
        </p:nvPicPr>
        <p:blipFill rotWithShape="1">
          <a:blip r:embed="rId3">
            <a:alphaModFix/>
          </a:blip>
          <a:srcRect l="30930" t="30501" r="10737" b="8209"/>
          <a:stretch/>
        </p:blipFill>
        <p:spPr>
          <a:xfrm>
            <a:off x="2316645" y="1489815"/>
            <a:ext cx="7558709" cy="473090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44" name="Google Shape;344;p8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"/>
          <p:cNvSpPr txBox="1"/>
          <p:nvPr/>
        </p:nvSpPr>
        <p:spPr>
          <a:xfrm>
            <a:off x="3048000" y="597213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Distinguished Club Program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8913838" y="6349089"/>
            <a:ext cx="3057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8DDEFF"/>
                </a:solidFill>
                <a:latin typeface="Arial"/>
                <a:ea typeface="Arial"/>
                <a:cs typeface="Arial"/>
                <a:sym typeface="Arial"/>
              </a:rPr>
              <a:t>D106</a:t>
            </a:r>
            <a:endParaRPr/>
          </a:p>
        </p:txBody>
      </p:sp>
      <p:pic>
        <p:nvPicPr>
          <p:cNvPr id="351" name="Google Shape;3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400" y="1181999"/>
            <a:ext cx="7412749" cy="50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Noto Sans Symbols</vt:lpstr>
      <vt:lpstr>Open Sans</vt:lpstr>
      <vt:lpstr>Arial</vt:lpstr>
      <vt:lpstr>Open Sans SemiBold</vt:lpstr>
      <vt:lpstr>Calibri</vt:lpstr>
      <vt:lpstr>Toastmasters Theme Light Mode</vt:lpstr>
      <vt:lpstr>Toastmasters Theme Dark Mode</vt:lpstr>
      <vt:lpstr>Officer Club Training 2021: Cultivating A Mindset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Club Training 2021: Cultivating A Mindset for Success</dc:title>
  <dc:creator>Matthew Villella</dc:creator>
  <cp:lastModifiedBy>Matthew Villella</cp:lastModifiedBy>
  <cp:revision>1</cp:revision>
  <dcterms:created xsi:type="dcterms:W3CDTF">2020-09-20T16:49:02Z</dcterms:created>
  <dcterms:modified xsi:type="dcterms:W3CDTF">2021-07-04T16:59:14Z</dcterms:modified>
</cp:coreProperties>
</file>