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Open Sans SemiBold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sfENimmVN79T4JyPSTC4C1nJt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5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5" name="Google Shape;15;p11"/>
          <p:cNvCxnSpPr/>
          <p:nvPr/>
        </p:nvCxnSpPr>
        <p:spPr>
          <a:xfrm>
            <a:off x="1422400" y="2743200"/>
            <a:ext cx="93472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11" descr="Toastmasters Internationa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04715" y="1830810"/>
            <a:ext cx="2782570" cy="430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Images">
  <p:cSld name="Title and 3 Image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>
            <a:spLocks noGrp="1"/>
          </p:cNvSpPr>
          <p:nvPr>
            <p:ph type="pic" idx="2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body" idx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3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4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>
            <a:spLocks noGrp="1"/>
          </p:cNvSpPr>
          <p:nvPr>
            <p:ph type="body" idx="5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6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>
            <a:spLocks noGrp="1"/>
          </p:cNvSpPr>
          <p:nvPr>
            <p:ph type="pic" idx="7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0"/>
          <p:cNvSpPr>
            <a:spLocks noGrp="1"/>
          </p:cNvSpPr>
          <p:nvPr>
            <p:ph type="body" idx="8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9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_Content Right">
  <p:cSld name="Title and Text Left_Content Righ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80" name="Google Shape;80;p21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48" cy="621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_Content Right_2">
  <p:cSld name="Title and Text Left_Content Right_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86" name="Google Shape;86;p22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48" cy="621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_Text Right">
  <p:cSld name="Title and Text Left_Text Righ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1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2"/>
          </p:nvPr>
        </p:nvSpPr>
        <p:spPr>
          <a:xfrm>
            <a:off x="6429756" y="419100"/>
            <a:ext cx="5495544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Left Multiple_Content Right">
  <p:cSld name="Title and Text Left Multiple_Content Righ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24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24"/>
          <p:cNvCxnSpPr/>
          <p:nvPr/>
        </p:nvCxnSpPr>
        <p:spPr>
          <a:xfrm>
            <a:off x="406400" y="1476768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2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48" cy="621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Left Multiple_Content Right_2">
  <p:cSld name="Title and Text Left Multiple_Content Right_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5" name="Google Shape;105;p25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25"/>
          <p:cNvCxnSpPr/>
          <p:nvPr/>
        </p:nvCxnSpPr>
        <p:spPr>
          <a:xfrm>
            <a:off x="406400" y="1476768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25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48" cy="621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Left Multiple_Text Right">
  <p:cSld name="Title and Text Left Multiple_Text Righ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6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26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26"/>
          <p:cNvCxnSpPr/>
          <p:nvPr/>
        </p:nvCxnSpPr>
        <p:spPr>
          <a:xfrm>
            <a:off x="406400" y="1476768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p26"/>
          <p:cNvSpPr txBox="1">
            <a:spLocks noGrp="1"/>
          </p:cNvSpPr>
          <p:nvPr>
            <p:ph type="body" idx="2"/>
          </p:nvPr>
        </p:nvSpPr>
        <p:spPr>
          <a:xfrm>
            <a:off x="6418522" y="419100"/>
            <a:ext cx="5495544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arge Image">
  <p:cSld name="Title and Large Imag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21" name="Google Shape;121;p27"/>
          <p:cNvSpPr>
            <a:spLocks noGrp="1"/>
          </p:cNvSpPr>
          <p:nvPr>
            <p:ph type="pic" idx="2"/>
          </p:nvPr>
        </p:nvSpPr>
        <p:spPr>
          <a:xfrm>
            <a:off x="0" y="1142999"/>
            <a:ext cx="12192000" cy="508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27"/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7"/>
          <p:cNvSpPr txBox="1"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4" name="Google Shape;124;p27"/>
          <p:cNvCxnSpPr/>
          <p:nvPr/>
        </p:nvCxnSpPr>
        <p:spPr>
          <a:xfrm>
            <a:off x="406400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ull Image">
  <p:cSld name="Title and Full Imag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>
            <a:spLocks noGrp="1"/>
          </p:cNvSpPr>
          <p:nvPr>
            <p:ph type="pic" idx="2"/>
          </p:nvPr>
        </p:nvSpPr>
        <p:spPr>
          <a:xfrm>
            <a:off x="0" y="1143000"/>
            <a:ext cx="121920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8"/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8"/>
          <p:cNvSpPr txBox="1"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9" name="Google Shape;129;p28"/>
          <p:cNvCxnSpPr/>
          <p:nvPr/>
        </p:nvCxnSpPr>
        <p:spPr>
          <a:xfrm>
            <a:off x="406400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ow to use colors">
  <p:cSld name="How to use color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9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4" name="Google Shape;134;p29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29"/>
          <p:cNvCxnSpPr/>
          <p:nvPr/>
        </p:nvCxnSpPr>
        <p:spPr>
          <a:xfrm>
            <a:off x="406400" y="1476768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7" name="Google Shape;137;p29"/>
          <p:cNvGrpSpPr/>
          <p:nvPr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38" name="Google Shape;138;p29"/>
            <p:cNvSpPr/>
            <p:nvPr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9"/>
            <p:cNvSpPr/>
            <p:nvPr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9"/>
            <p:cNvSpPr/>
            <p:nvPr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9"/>
            <p:cNvSpPr/>
            <p:nvPr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9"/>
            <p:cNvSpPr/>
            <p:nvPr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9"/>
            <p:cNvSpPr txBox="1"/>
            <p:nvPr/>
          </p:nvSpPr>
          <p:spPr>
            <a:xfrm>
              <a:off x="382104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lang="en-CA" sz="1800" b="1" i="0" u="none" strike="noStrike" cap="non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9"/>
            <p:cNvSpPr txBox="1"/>
            <p:nvPr/>
          </p:nvSpPr>
          <p:spPr>
            <a:xfrm>
              <a:off x="1250206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lang="en-CA" sz="1800" b="1" i="0" u="none" strike="noStrike" cap="non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9"/>
            <p:cNvSpPr txBox="1"/>
            <p:nvPr/>
          </p:nvSpPr>
          <p:spPr>
            <a:xfrm>
              <a:off x="2106732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CA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9"/>
            <p:cNvSpPr txBox="1"/>
            <p:nvPr/>
          </p:nvSpPr>
          <p:spPr>
            <a:xfrm>
              <a:off x="2974833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CA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9"/>
            <p:cNvSpPr txBox="1"/>
            <p:nvPr/>
          </p:nvSpPr>
          <p:spPr>
            <a:xfrm>
              <a:off x="3854509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CA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p29"/>
          <p:cNvGrpSpPr/>
          <p:nvPr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149" name="Google Shape;149;p29"/>
            <p:cNvSpPr/>
            <p:nvPr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9"/>
            <p:cNvSpPr/>
            <p:nvPr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9"/>
            <p:cNvSpPr/>
            <p:nvPr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9"/>
            <p:cNvSpPr/>
            <p:nvPr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9"/>
            <p:cNvSpPr/>
            <p:nvPr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0041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9"/>
            <p:cNvSpPr txBox="1"/>
            <p:nvPr/>
          </p:nvSpPr>
          <p:spPr>
            <a:xfrm>
              <a:off x="6794478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lang="en-CA" sz="1800" b="1" i="0" u="none" strike="noStrike" cap="non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9"/>
            <p:cNvSpPr txBox="1"/>
            <p:nvPr/>
          </p:nvSpPr>
          <p:spPr>
            <a:xfrm>
              <a:off x="7662580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lang="en-CA" sz="1800" b="1" i="0" u="none" strike="noStrike" cap="non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9"/>
            <p:cNvSpPr txBox="1"/>
            <p:nvPr/>
          </p:nvSpPr>
          <p:spPr>
            <a:xfrm>
              <a:off x="8519106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CA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9"/>
            <p:cNvSpPr txBox="1"/>
            <p:nvPr/>
          </p:nvSpPr>
          <p:spPr>
            <a:xfrm>
              <a:off x="9387207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CA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9"/>
            <p:cNvSpPr txBox="1"/>
            <p:nvPr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CA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29"/>
          <p:cNvSpPr txBox="1"/>
          <p:nvPr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Minimum font size - </a:t>
            </a:r>
            <a:r>
              <a:rPr lang="en-CA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18pt</a:t>
            </a: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 weight - </a:t>
            </a:r>
            <a:r>
              <a:rPr lang="en-CA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Bold </a:t>
            </a: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(when used on background colors, for best accessibility).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Dark Gray </a:t>
            </a:r>
            <a:r>
              <a:rPr lang="en-CA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#333333 </a:t>
            </a: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color on Accent 1 and Accent 2.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White </a:t>
            </a:r>
            <a:r>
              <a:rPr lang="en-CA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#FFFFFF </a:t>
            </a: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color </a:t>
            </a:r>
            <a:b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Accent 3, Accent 4, and Accent 5.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pacer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5400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25" name="Google Shape;25;p13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>
  <p:cSld name="Title and 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2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ntent">
  <p:cSld name="Title and Three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49" name="Google Shape;49;p18"/>
          <p:cNvSpPr>
            <a:spLocks noGrp="1"/>
          </p:cNvSpPr>
          <p:nvPr>
            <p:ph type="body" idx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509"/>
              </a:srgbClr>
            </a:outerShdw>
          </a:effectLst>
        </p:spPr>
        <p:txBody>
          <a:bodyPr spcFirstLastPara="1" wrap="square" lIns="365750" tIns="822950" rIns="365750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>
            <a:spLocks noGrp="1"/>
          </p:cNvSpPr>
          <p:nvPr>
            <p:ph type="body" idx="2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509"/>
              </a:srgbClr>
            </a:outerShdw>
          </a:effectLst>
        </p:spPr>
        <p:txBody>
          <a:bodyPr spcFirstLastPara="1" wrap="square" lIns="365750" tIns="822950" rIns="365750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>
            <a:spLocks noGrp="1"/>
          </p:cNvSpPr>
          <p:nvPr>
            <p:ph type="body" idx="3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509"/>
              </a:srgbClr>
            </a:outerShdw>
          </a:effectLst>
        </p:spPr>
        <p:txBody>
          <a:bodyPr spcFirstLastPara="1" wrap="square" lIns="365750" tIns="822950" rIns="365750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4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5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6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and Text">
  <p:cSld name="Image and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/>
          <p:nvPr/>
        </p:nvSpPr>
        <p:spPr>
          <a:xfrm>
            <a:off x="-12192" y="6212926"/>
            <a:ext cx="12216383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9"/>
          <p:cNvSpPr/>
          <p:nvPr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9"/>
          <p:cNvSpPr/>
          <p:nvPr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9"/>
          <p:cNvSpPr>
            <a:spLocks noGrp="1"/>
          </p:cNvSpPr>
          <p:nvPr>
            <p:ph type="pic" idx="2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2400"/>
              <a:buNone/>
              <a:defRPr b="0" i="0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20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18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18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3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2400"/>
              <a:buNone/>
              <a:defRPr b="0" i="0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20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18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18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0" descr="Toastmasters International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0"/>
          <p:cNvSpPr txBox="1"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11" name="Google Shape;11;p10"/>
          <p:cNvCxnSpPr/>
          <p:nvPr/>
        </p:nvCxnSpPr>
        <p:spPr>
          <a:xfrm>
            <a:off x="406400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astmasters.org/resources/mento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oastmasters.org/leadership-central/district-leader-tools/training/club-sponsor-mentor-and-coach-train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rHenryCloud/videos/power-of-the-other-corner-4-relationships-defined/10154153606809571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tranet.birmingham.ac.uk/as/employability/careers/mentoring/mentoring-schemes/the-mentoring-relationship.aspx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d.com/talks/drew_dudley_everyday_leadership?language=en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>
            <a:spLocks noGrp="1"/>
          </p:cNvSpPr>
          <p:nvPr>
            <p:ph type="ctrTitle"/>
          </p:nvPr>
        </p:nvSpPr>
        <p:spPr>
          <a:xfrm>
            <a:off x="1524000" y="2549387"/>
            <a:ext cx="9144000" cy="299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None/>
            </a:pPr>
            <a:r>
              <a:rPr lang="en-CA" sz="4000" b="1">
                <a:latin typeface="Calibri"/>
                <a:ea typeface="Calibri"/>
                <a:cs typeface="Calibri"/>
                <a:sym typeface="Calibri"/>
              </a:rPr>
              <a:t>Officer Club Training 2021:</a:t>
            </a:r>
            <a:endParaRPr sz="4000"/>
          </a:p>
        </p:txBody>
      </p:sp>
      <p:sp>
        <p:nvSpPr>
          <p:cNvPr id="169" name="Google Shape;169;p1"/>
          <p:cNvSpPr txBox="1">
            <a:spLocks noGrp="1"/>
          </p:cNvSpPr>
          <p:nvPr>
            <p:ph type="subTitle" idx="1"/>
          </p:nvPr>
        </p:nvSpPr>
        <p:spPr>
          <a:xfrm>
            <a:off x="2214564" y="4767055"/>
            <a:ext cx="8058151" cy="115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CA" sz="4000"/>
              <a:t>Mentorship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/>
          <p:nvPr/>
        </p:nvSpPr>
        <p:spPr>
          <a:xfrm>
            <a:off x="8913838" y="6349089"/>
            <a:ext cx="30575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DEFF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8DDEFF"/>
                </a:solidFill>
                <a:latin typeface="Arial"/>
                <a:ea typeface="Arial"/>
                <a:cs typeface="Arial"/>
                <a:sym typeface="Arial"/>
              </a:rPr>
              <a:t>D106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1603513" y="1219199"/>
            <a:ext cx="8812696" cy="3860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CA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Goals: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CA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Mentorship important to Toastmasters?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CA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resources are available to our Mentors through Toastmasters International?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CA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qualities of a good Mentor?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CA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be a good Mentee.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CA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Lollipop moments and additional resources.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"/>
          <p:cNvPicPr preferRelativeResize="0"/>
          <p:nvPr/>
        </p:nvPicPr>
        <p:blipFill rotWithShape="1">
          <a:blip r:embed="rId3">
            <a:alphaModFix/>
          </a:blip>
          <a:srcRect l="64101" t="29647" r="15064" b="36428"/>
          <a:stretch/>
        </p:blipFill>
        <p:spPr>
          <a:xfrm>
            <a:off x="3776870" y="755374"/>
            <a:ext cx="4479234" cy="37636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81" name="Google Shape;181;p3"/>
          <p:cNvSpPr txBox="1"/>
          <p:nvPr/>
        </p:nvSpPr>
        <p:spPr>
          <a:xfrm>
            <a:off x="1113183" y="5062331"/>
            <a:ext cx="102722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CA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in the chat: Who have been your most influential Mentors?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"/>
          <p:cNvPicPr preferRelativeResize="0"/>
          <p:nvPr/>
        </p:nvPicPr>
        <p:blipFill rotWithShape="1">
          <a:blip r:embed="rId3">
            <a:alphaModFix/>
          </a:blip>
          <a:srcRect l="12338" t="31072" r="32371" b="17045"/>
          <a:stretch/>
        </p:blipFill>
        <p:spPr>
          <a:xfrm>
            <a:off x="3008243" y="1790974"/>
            <a:ext cx="6632299" cy="392071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"/>
          <p:cNvSpPr txBox="1"/>
          <p:nvPr/>
        </p:nvSpPr>
        <p:spPr>
          <a:xfrm>
            <a:off x="1669774" y="1021966"/>
            <a:ext cx="576469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CA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Mentorship Important?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 txBox="1"/>
          <p:nvPr/>
        </p:nvSpPr>
        <p:spPr>
          <a:xfrm>
            <a:off x="1504125" y="742125"/>
            <a:ext cx="10172700" cy="5337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Toastmasters International Resources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Mentoring: </a:t>
            </a:r>
            <a:r>
              <a:rPr lang="en-CA" sz="1800" b="0" i="0" u="sng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https://www.toastmasters.org/resources/mentoring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Mentoring: Successful Club 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Manage Your Club’s Mentoring Program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Mentor Interest survey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Mentor Assignment Notice/Responsibilities When Mentoring a New Member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Mentor Certificate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Pathways:  Prepare to Mentor, Level 3 Project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Toastmasters Magazine:  Google search “Toastmasters International Mentorship”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District Leadership Projects: Mentoring a Club </a:t>
            </a:r>
            <a:r>
              <a:rPr lang="en-CA" sz="1800" b="0" i="0" u="sng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https://www.toastmasters.org/leadership-central/district-leader-tools/training/club-sponsor-mentor-and-coach-training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6"/>
          <p:cNvPicPr preferRelativeResize="0"/>
          <p:nvPr/>
        </p:nvPicPr>
        <p:blipFill rotWithShape="1">
          <a:blip r:embed="rId3">
            <a:alphaModFix/>
          </a:blip>
          <a:srcRect l="12660" r="12660"/>
          <a:stretch/>
        </p:blipFill>
        <p:spPr>
          <a:xfrm>
            <a:off x="1643270" y="940902"/>
            <a:ext cx="5797826" cy="445273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98" name="Google Shape;198;p6"/>
          <p:cNvSpPr txBox="1"/>
          <p:nvPr/>
        </p:nvSpPr>
        <p:spPr>
          <a:xfrm>
            <a:off x="8229600" y="2425147"/>
            <a:ext cx="2862470" cy="12003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1BBEFF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52000" endA="300" endPos="3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CA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to hit the Polls!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55449" t="29647" r="6568" b="36431"/>
          <a:stretch/>
        </p:blipFill>
        <p:spPr>
          <a:xfrm>
            <a:off x="2729948" y="1099930"/>
            <a:ext cx="7063409" cy="4174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8"/>
          <p:cNvPicPr preferRelativeResize="0"/>
          <p:nvPr/>
        </p:nvPicPr>
        <p:blipFill rotWithShape="1">
          <a:blip r:embed="rId3">
            <a:alphaModFix/>
          </a:blip>
          <a:srcRect l="5972" t="15069" r="30139" b="13538"/>
          <a:stretch/>
        </p:blipFill>
        <p:spPr>
          <a:xfrm>
            <a:off x="2153478" y="463827"/>
            <a:ext cx="8123582" cy="508883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09" name="Google Shape;209;p8"/>
          <p:cNvSpPr txBox="1"/>
          <p:nvPr/>
        </p:nvSpPr>
        <p:spPr>
          <a:xfrm>
            <a:off x="450574" y="5632175"/>
            <a:ext cx="112510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(Source: </a:t>
            </a:r>
            <a:r>
              <a:rPr lang="en-CA" sz="1400" b="0" i="0" u="sng" strike="noStrike" cap="non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https://intranet.birmingham.ac.uk/as/employability/careers/mentoring/mentoring-schemes/the-mentoring-relationship.aspx</a:t>
            </a: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9"/>
          <p:cNvPicPr preferRelativeResize="0"/>
          <p:nvPr/>
        </p:nvPicPr>
        <p:blipFill rotWithShape="1">
          <a:blip r:embed="rId3">
            <a:alphaModFix/>
          </a:blip>
          <a:srcRect l="65692" t="23468" r="12500" b="20208"/>
          <a:stretch/>
        </p:blipFill>
        <p:spPr>
          <a:xfrm>
            <a:off x="1184309" y="1308905"/>
            <a:ext cx="2990126" cy="410985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9"/>
          <p:cNvSpPr txBox="1"/>
          <p:nvPr/>
        </p:nvSpPr>
        <p:spPr>
          <a:xfrm>
            <a:off x="2582206" y="594103"/>
            <a:ext cx="7288695" cy="53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CA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Lollipop Moments and Additional Resources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9"/>
          <p:cNvPicPr preferRelativeResize="0"/>
          <p:nvPr/>
        </p:nvPicPr>
        <p:blipFill rotWithShape="1">
          <a:blip r:embed="rId4">
            <a:alphaModFix/>
          </a:blip>
          <a:srcRect l="65705" t="23090" r="12660" b="18470"/>
          <a:stretch/>
        </p:blipFill>
        <p:spPr>
          <a:xfrm>
            <a:off x="5205412" y="1533428"/>
            <a:ext cx="1781175" cy="270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9"/>
          <p:cNvPicPr preferRelativeResize="0"/>
          <p:nvPr/>
        </p:nvPicPr>
        <p:blipFill rotWithShape="1">
          <a:blip r:embed="rId5">
            <a:alphaModFix/>
          </a:blip>
          <a:srcRect l="65543" t="23374" r="12660" b="19896"/>
          <a:stretch/>
        </p:blipFill>
        <p:spPr>
          <a:xfrm>
            <a:off x="6910594" y="2721073"/>
            <a:ext cx="1733550" cy="253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9"/>
          <p:cNvPicPr preferRelativeResize="0"/>
          <p:nvPr/>
        </p:nvPicPr>
        <p:blipFill rotWithShape="1">
          <a:blip r:embed="rId6">
            <a:alphaModFix/>
          </a:blip>
          <a:srcRect l="66026" t="23660" r="12819" b="19612"/>
          <a:stretch/>
        </p:blipFill>
        <p:spPr>
          <a:xfrm>
            <a:off x="8568151" y="1600737"/>
            <a:ext cx="1704975" cy="256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/>
          <p:cNvPicPr preferRelativeResize="0"/>
          <p:nvPr/>
        </p:nvPicPr>
        <p:blipFill rotWithShape="1">
          <a:blip r:embed="rId7">
            <a:alphaModFix/>
          </a:blip>
          <a:srcRect l="65865" t="23090" r="13139" b="20182"/>
          <a:stretch/>
        </p:blipFill>
        <p:spPr>
          <a:xfrm>
            <a:off x="10187608" y="3363835"/>
            <a:ext cx="1685925" cy="256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9"/>
          <p:cNvSpPr txBox="1"/>
          <p:nvPr/>
        </p:nvSpPr>
        <p:spPr>
          <a:xfrm>
            <a:off x="1170125" y="5484978"/>
            <a:ext cx="8070573" cy="671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Drue Dudley TEDx talk “Everyday Leadership (the Lollipop Moment)” </a:t>
            </a:r>
            <a:r>
              <a:rPr lang="en-CA" sz="1800" b="1" i="0" u="sng" strike="noStrike" cap="non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https://www.ted.com/talks/drew_dudley_everyday_leadership?language=en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 Burgundy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DBBFBC"/>
      </a:accent1>
      <a:accent2>
        <a:srgbClr val="C08D8C"/>
      </a:accent2>
      <a:accent3>
        <a:srgbClr val="A66164"/>
      </a:accent3>
      <a:accent4>
        <a:srgbClr val="8D3B44"/>
      </a:accent4>
      <a:accent5>
        <a:srgbClr val="772432"/>
      </a:accent5>
      <a:accent6>
        <a:srgbClr val="5C1F28"/>
      </a:accent6>
      <a:hlink>
        <a:srgbClr val="0248C2"/>
      </a:hlink>
      <a:folHlink>
        <a:srgbClr val="0248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Widescreen</PresentationFormat>
  <Paragraphs>28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Noto Sans Symbols</vt:lpstr>
      <vt:lpstr>Open Sans</vt:lpstr>
      <vt:lpstr>Open Sans SemiBold</vt:lpstr>
      <vt:lpstr>Calibri</vt:lpstr>
      <vt:lpstr>Toastmasters Theme Light Mode</vt:lpstr>
      <vt:lpstr>Officer Club Training 2021: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Officer Club Training 2021:</dc:title>
  <dc:creator>Amanda Meadows</dc:creator>
  <cp:lastModifiedBy>Matthew Villella</cp:lastModifiedBy>
  <cp:revision>1</cp:revision>
  <dcterms:created xsi:type="dcterms:W3CDTF">2021-06-01T22:17:14Z</dcterms:created>
  <dcterms:modified xsi:type="dcterms:W3CDTF">2021-07-04T17:00:55Z</dcterms:modified>
</cp:coreProperties>
</file>